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86" r:id="rId5"/>
    <p:sldId id="259" r:id="rId6"/>
    <p:sldId id="265" r:id="rId7"/>
    <p:sldId id="264" r:id="rId8"/>
    <p:sldId id="266" r:id="rId9"/>
    <p:sldId id="282" r:id="rId10"/>
    <p:sldId id="285" r:id="rId11"/>
    <p:sldId id="267" r:id="rId12"/>
    <p:sldId id="269" r:id="rId13"/>
    <p:sldId id="270" r:id="rId14"/>
    <p:sldId id="271" r:id="rId15"/>
    <p:sldId id="275" r:id="rId16"/>
    <p:sldId id="272" r:id="rId17"/>
    <p:sldId id="284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1" r:id="rId26"/>
    <p:sldId id="287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5D9"/>
    <a:srgbClr val="72B881"/>
    <a:srgbClr val="D0CECE"/>
    <a:srgbClr val="BFB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E8B1032C-EA38-4F05-BA0D-38AFFFC7BED3}" styleName="浅色样式 3 - 强调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38B1855-1B75-4FBE-930C-398BA8C253C6}" styleName="主题样式 2 - 强调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912C8C85-51F0-491E-9774-3900AFEF0FD7}" styleName="浅色样式 2 - 强调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浅色样式 2 - 强调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1FECB4D8-DB02-4DC6-A0A2-4F2EBAE1DC90}" styleName="中度样式 1 - 强调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4" autoAdjust="0"/>
    <p:restoredTop sz="94227" autoAdjust="0"/>
  </p:normalViewPr>
  <p:slideViewPr>
    <p:cSldViewPr snapToGrid="0">
      <p:cViewPr varScale="1">
        <p:scale>
          <a:sx n="72" d="100"/>
          <a:sy n="72" d="100"/>
        </p:scale>
        <p:origin x="64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8D31CD-FC92-4B5A-895A-51EF2F0A6171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9E1D73-5F2F-4F92-8396-A44D917BA0E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52988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A9E1D73-5F2F-4F92-8396-A44D917BA0E6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80150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D3D7C0-F26A-4236-B5A7-7238BADAFD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36EB916-276B-469A-B3D3-70A9B0EF03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133F2CF-AF59-4AD7-9AEC-4130CB87C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FE3-D23D-41D8-B7B1-FD5FDC063FAC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6945999-66DA-4B47-BE44-073572459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531C9D-8772-4388-A803-DBB47F0FA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45679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66C7032-6060-49E5-B70F-6D6A74DB51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BB3EBD-8EB9-4651-BAA0-0A3DCD8AB4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29919A-B343-4E2C-9F0E-8D7CDDBC56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FE3-D23D-41D8-B7B1-FD5FDC063FAC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4DB7D3-620F-4415-A737-EC2DF73D9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35D98AE-D248-483D-954F-922C2781D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9059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573BD441-7FFD-4975-B299-77A0085901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F1C3262-2683-4124-B41A-2C4E4E7611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02545F-0A00-4BCE-8527-E5C37ABA7D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FE3-D23D-41D8-B7B1-FD5FDC063FAC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D85E11C-E3B9-45B3-864B-9F4E89BE10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89932F-B21E-4242-8075-CAF9713FB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842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4F4661-D28E-4130-A20D-509F2455E6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399C37-D91C-4B9E-A99A-03B5E697F3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060A387-369A-4CF9-8E12-CE3AE365F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FE3-D23D-41D8-B7B1-FD5FDC063FAC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38E1EF0-58C2-49D5-96DA-9A7447A5DD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8EF0CD-0318-496E-8E35-0A94028FAD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70333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DFF93-2766-4CA5-A714-BE2329539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F13B40F-3C2D-4977-94FA-1139261F1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18CE0E-DCB4-4C2E-B4F5-1A6FE2A68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FE3-D23D-41D8-B7B1-FD5FDC063FAC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BC49D41-76AB-465F-86BA-C1CE6B45D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74BA404-A354-4539-B523-3835BA408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18768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B467C8-060F-4575-A581-A8957C257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68C468-ED5A-4733-BAEC-FE69BE134D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2D079D5-250E-40FA-AEE0-CC9B6B360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61EA7B-420E-4839-BA71-35E99049C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FE3-D23D-41D8-B7B1-FD5FDC063FAC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33FCDC6-21A6-4982-A6F3-5B0E9CE32E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1EFDD69-65AF-4FB6-922F-F72A99B13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177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324AF9-F5FD-49B8-A8F9-EDEDF2C0B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0CC0596-F2F1-457D-A2B6-9E2E9DE58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14F3B9A-22FD-480F-A20A-5D133EA959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565CA1C-9ED6-41AD-8117-9C2E756D1F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74FFF70-D8A1-41B0-8BB1-C5CAC3E3C7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F169F02-1077-4E2E-903B-C324B0737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FE3-D23D-41D8-B7B1-FD5FDC063FAC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569B298-1073-4817-B711-024E8C5FB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AC11534-DBF0-45DF-9B2F-C0E57E2A0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50389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B4FDB-C376-4EDC-80B6-4CB97527DC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EC6F2DB-02D2-4F1A-9463-A001AB257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FE3-D23D-41D8-B7B1-FD5FDC063FAC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D4E5EC53-550C-4771-A17E-6FC9EB34FB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C13CC89-A59D-4F0A-BBA3-37B0708DF2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45890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1B632FB-BC21-49A9-A475-BE7E07EA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FE3-D23D-41D8-B7B1-FD5FDC063FAC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FD375CB-EB4C-4C5D-953A-45DB23129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2CB0BB-3957-45F8-94E5-433DBFACB0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79838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31934E-DBB6-4E8B-BE31-55B058B0A4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BD29727-B845-4BB3-8B49-C87C0F4BD3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E86FD4F-F2D4-4A46-8A11-F8DBB37F7F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CC1882-5A8B-4449-89C1-7EBF70895B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FE3-D23D-41D8-B7B1-FD5FDC063FAC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09FD397-DB92-422A-AC6F-49C388A5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E5D34AD-9434-4469-9363-4FC5EEA1C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7054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37E7B1-5C6D-4585-AD67-DC3AA5CBE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0095547-3949-4AA5-96A5-E23FABC4C2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70AA0A1-3531-482A-AC73-E096C0C5FE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61CD3C1-532A-40B9-8807-0D073DC5FE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C97FE3-D23D-41D8-B7B1-FD5FDC063FAC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5080163-CC02-40FE-AFA9-D42F689D2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DF61E8D-72C6-4513-ABD1-3712EF041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0567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12DDAE6-1201-4C0F-9E60-E95D62214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GB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CB3D77-0FC7-4284-AD0D-49FD32DC1E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GB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08B9CB0-3C08-4A52-BAF4-6BF10EA28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C97FE3-D23D-41D8-B7B1-FD5FDC063FAC}" type="datetimeFigureOut">
              <a:rPr lang="en-GB" smtClean="0"/>
              <a:t>28/06/2021</a:t>
            </a:fld>
            <a:endParaRPr lang="en-GB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286E48-08A8-4D45-8A8D-D2A7AE4179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E4C936-600D-4637-9D46-F6CC1ECA8F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92B77C-2363-4C6E-B1A9-C31AD5ED028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9070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示&#10;&#10;描述已自动生成">
            <a:extLst>
              <a:ext uri="{FF2B5EF4-FFF2-40B4-BE49-F238E27FC236}">
                <a16:creationId xmlns:a16="http://schemas.microsoft.com/office/drawing/2014/main" id="{58AC0432-701B-426C-9553-618DBA5673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274" y="953178"/>
            <a:ext cx="9441450" cy="5428834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FF623BA3-9B16-40E6-A8DC-1D984AEA15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38200" y="126610"/>
            <a:ext cx="10515599" cy="771204"/>
          </a:xfrm>
          <a:solidFill>
            <a:srgbClr val="72B881"/>
          </a:solidFill>
        </p:spPr>
        <p:txBody>
          <a:bodyPr>
            <a:normAutofit fontScale="90000"/>
          </a:bodyPr>
          <a:lstStyle/>
          <a:p>
            <a:r>
              <a:rPr lang="en-GB" sz="5000" b="1" i="0" u="none" strike="noStrike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Modelling Bike Sharing with SimPy</a:t>
            </a:r>
            <a:endParaRPr lang="en-GB" sz="5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470CDB1-8A60-4ACE-8688-3E1EE753D8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3752" y="6333274"/>
            <a:ext cx="10515599" cy="420624"/>
          </a:xfrm>
        </p:spPr>
        <p:txBody>
          <a:bodyPr>
            <a:normAutofit/>
          </a:bodyPr>
          <a:lstStyle/>
          <a:p>
            <a:pPr algn="r"/>
            <a:r>
              <a:rPr lang="en-US" sz="2000" dirty="0"/>
              <a:t>By Xiaoyan Li and Lanpei Li</a:t>
            </a:r>
            <a:endParaRPr lang="en-GB" sz="2000" dirty="0"/>
          </a:p>
        </p:txBody>
      </p:sp>
    </p:spTree>
    <p:extLst>
      <p:ext uri="{BB962C8B-B14F-4D97-AF65-F5344CB8AC3E}">
        <p14:creationId xmlns:p14="http://schemas.microsoft.com/office/powerpoint/2010/main" val="38900106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3511263" y="295120"/>
            <a:ext cx="5169469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with Refilling strategy</a:t>
            </a:r>
          </a:p>
        </p:txBody>
      </p:sp>
      <p:graphicFrame>
        <p:nvGraphicFramePr>
          <p:cNvPr id="5" name="表格 5">
            <a:extLst>
              <a:ext uri="{FF2B5EF4-FFF2-40B4-BE49-F238E27FC236}">
                <a16:creationId xmlns:a16="http://schemas.microsoft.com/office/drawing/2014/main" id="{64C1B08D-56E4-4A40-875E-1E11A5BC30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9750889"/>
              </p:ext>
            </p:extLst>
          </p:nvPr>
        </p:nvGraphicFramePr>
        <p:xfrm>
          <a:off x="1584536" y="1213760"/>
          <a:ext cx="9022922" cy="415544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2271840">
                  <a:extLst>
                    <a:ext uri="{9D8B030D-6E8A-4147-A177-3AD203B41FA5}">
                      <a16:colId xmlns:a16="http://schemas.microsoft.com/office/drawing/2014/main" val="144432035"/>
                    </a:ext>
                  </a:extLst>
                </a:gridCol>
                <a:gridCol w="961690">
                  <a:extLst>
                    <a:ext uri="{9D8B030D-6E8A-4147-A177-3AD203B41FA5}">
                      <a16:colId xmlns:a16="http://schemas.microsoft.com/office/drawing/2014/main" val="172732596"/>
                    </a:ext>
                  </a:extLst>
                </a:gridCol>
                <a:gridCol w="1046922">
                  <a:extLst>
                    <a:ext uri="{9D8B030D-6E8A-4147-A177-3AD203B41FA5}">
                      <a16:colId xmlns:a16="http://schemas.microsoft.com/office/drawing/2014/main" val="781523275"/>
                    </a:ext>
                  </a:extLst>
                </a:gridCol>
                <a:gridCol w="927652">
                  <a:extLst>
                    <a:ext uri="{9D8B030D-6E8A-4147-A177-3AD203B41FA5}">
                      <a16:colId xmlns:a16="http://schemas.microsoft.com/office/drawing/2014/main" val="3135451676"/>
                    </a:ext>
                  </a:extLst>
                </a:gridCol>
                <a:gridCol w="914400">
                  <a:extLst>
                    <a:ext uri="{9D8B030D-6E8A-4147-A177-3AD203B41FA5}">
                      <a16:colId xmlns:a16="http://schemas.microsoft.com/office/drawing/2014/main" val="821539559"/>
                    </a:ext>
                  </a:extLst>
                </a:gridCol>
                <a:gridCol w="1020418">
                  <a:extLst>
                    <a:ext uri="{9D8B030D-6E8A-4147-A177-3AD203B41FA5}">
                      <a16:colId xmlns:a16="http://schemas.microsoft.com/office/drawing/2014/main" val="1206743426"/>
                    </a:ext>
                  </a:extLst>
                </a:gridCol>
                <a:gridCol w="940904">
                  <a:extLst>
                    <a:ext uri="{9D8B030D-6E8A-4147-A177-3AD203B41FA5}">
                      <a16:colId xmlns:a16="http://schemas.microsoft.com/office/drawing/2014/main" val="2310034717"/>
                    </a:ext>
                  </a:extLst>
                </a:gridCol>
                <a:gridCol w="939096">
                  <a:extLst>
                    <a:ext uri="{9D8B030D-6E8A-4147-A177-3AD203B41FA5}">
                      <a16:colId xmlns:a16="http://schemas.microsoft.com/office/drawing/2014/main" val="526711879"/>
                    </a:ext>
                  </a:extLst>
                </a:gridCol>
              </a:tblGrid>
              <a:tr h="23982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dirty="0"/>
                        <a:t>5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416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dirty="0"/>
                        <a:t>25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25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981156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Init-ratio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dirty="0">
                          <a:effectLst/>
                        </a:rPr>
                        <a:t>0.7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0.8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0.6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0.7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0.6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22770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Reset-ratio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>
                          <a:effectLst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dirty="0">
                          <a:effectLst/>
                        </a:rPr>
                        <a:t>0.1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0.3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0.5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0.3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33860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Reset-threshold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dirty="0"/>
                        <a:t>8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6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873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Reset-delay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dirty="0"/>
                        <a:t>30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30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67148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Average-waiting-time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1 mins 60 secs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1 mins 60 secs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dirty="0">
                          <a:effectLst/>
                        </a:rPr>
                        <a:t>2 mins 26 secs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2 mins 3 secs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6 mins 23 secs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6 mins 53 secs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2 mins 7 secs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62650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Max-waiting-time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13 mins 38 secs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10 mins 60 secs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0" i="0" u="none" dirty="0">
                          <a:effectLst/>
                        </a:rPr>
                        <a:t>31 mins 22 secs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26 mins 19 secs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30 mins 6 secs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30 mins 29 secs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dirty="0">
                          <a:effectLst/>
                        </a:rPr>
                        <a:t>28 mins 40 secs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51414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Refilling-times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244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288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dirty="0"/>
                        <a:t>48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174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78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75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613412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N_impatiences_get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dirty="0">
                          <a:effectLst/>
                        </a:rPr>
                        <a:t>75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966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1126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/>
                        <a:t>6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83226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200" b="1" dirty="0">
                          <a:effectLst/>
                        </a:rPr>
                        <a:t>N_impatiences_put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b="0" i="0" u="none" dirty="0">
                          <a:effectLst/>
                        </a:rPr>
                        <a:t>21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142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176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effectLst/>
                        </a:rPr>
                        <a:t>6</a:t>
                      </a:r>
                    </a:p>
                  </a:txBody>
                  <a:tcPr anchor="ctr">
                    <a:solidFill>
                      <a:srgbClr val="D0CEC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252786"/>
                  </a:ext>
                </a:extLst>
              </a:tr>
            </a:tbl>
          </a:graphicData>
        </a:graphic>
      </p:graphicFrame>
      <p:sp>
        <p:nvSpPr>
          <p:cNvPr id="7" name="文本框 6">
            <a:extLst>
              <a:ext uri="{FF2B5EF4-FFF2-40B4-BE49-F238E27FC236}">
                <a16:creationId xmlns:a16="http://schemas.microsoft.com/office/drawing/2014/main" id="{D90F0E84-1143-48FB-BAEC-2CA110F97736}"/>
              </a:ext>
            </a:extLst>
          </p:cNvPr>
          <p:cNvSpPr txBox="1"/>
          <p:nvPr/>
        </p:nvSpPr>
        <p:spPr>
          <a:xfrm>
            <a:off x="1584536" y="5458404"/>
            <a:ext cx="688360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Font typeface="+mj-lt"/>
              <a:buAutoNum type="arabicPeriod"/>
            </a:pP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sz="1000" b="1" i="0" dirty="0">
                <a:solidFill>
                  <a:srgbClr val="24292E"/>
                </a:solidFill>
                <a:effectLst/>
                <a:latin typeface="-apple-system"/>
              </a:rPr>
              <a:t>num_stations</a:t>
            </a: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 (20) : the number of stations.</a:t>
            </a:r>
          </a:p>
          <a:p>
            <a:pPr algn="l">
              <a:buFont typeface="+mj-lt"/>
              <a:buAutoNum type="arabicPeriod"/>
            </a:pP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sz="1000" b="1" i="0" dirty="0">
                <a:solidFill>
                  <a:srgbClr val="24292E"/>
                </a:solidFill>
                <a:effectLst/>
                <a:latin typeface="-apple-system"/>
              </a:rPr>
              <a:t>num_vehicles</a:t>
            </a: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 ([5,10,20]) : the number of vehicles in a depot station.</a:t>
            </a:r>
          </a:p>
          <a:p>
            <a:pPr algn="l">
              <a:buFont typeface="+mj-lt"/>
              <a:buAutoNum type="arabicPeriod"/>
            </a:pP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sz="1000" b="1" i="0" dirty="0">
                <a:solidFill>
                  <a:srgbClr val="24292E"/>
                </a:solidFill>
                <a:effectLst/>
                <a:latin typeface="-apple-system"/>
              </a:rPr>
              <a:t>capacity</a:t>
            </a: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 ([5,15,25]) : the capacity of each station.</a:t>
            </a:r>
          </a:p>
          <a:p>
            <a:pPr algn="l">
              <a:buFont typeface="+mj-lt"/>
              <a:buAutoNum type="arabicPeriod"/>
            </a:pP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sz="1000" b="1" i="0" dirty="0">
                <a:solidFill>
                  <a:srgbClr val="24292E"/>
                </a:solidFill>
                <a:effectLst/>
                <a:latin typeface="-apple-system"/>
              </a:rPr>
              <a:t>init_ratio </a:t>
            </a: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([0.6,0.7,0.8]) : #bikes / capacity in each station initially.</a:t>
            </a:r>
          </a:p>
          <a:p>
            <a:pPr algn="l">
              <a:buFont typeface="+mj-lt"/>
              <a:buAutoNum type="arabicPeriod"/>
            </a:pP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sz="1000" b="1" i="0" dirty="0">
                <a:solidFill>
                  <a:srgbClr val="24292E"/>
                </a:solidFill>
                <a:effectLst/>
                <a:latin typeface="-apple-system"/>
              </a:rPr>
              <a:t>reset ratio </a:t>
            </a: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([0.1,0.3,0.5]) : #bikes/capacity to call for repositioning vehicles.</a:t>
            </a:r>
          </a:p>
          <a:p>
            <a:pPr algn="l">
              <a:buFont typeface="+mj-lt"/>
              <a:buAutoNum type="arabicPeriod"/>
            </a:pP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sz="1000" b="1" i="0" dirty="0">
                <a:solidFill>
                  <a:srgbClr val="24292E"/>
                </a:solidFill>
                <a:effectLst/>
                <a:latin typeface="-apple-system"/>
              </a:rPr>
              <a:t>reset_threshold </a:t>
            </a: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([4,6,8]) : the number of stations received (10 - reset_threshold) for a vehicle to depart.</a:t>
            </a:r>
          </a:p>
          <a:p>
            <a:pPr algn="l">
              <a:buFont typeface="+mj-lt"/>
              <a:buAutoNum type="arabicPeriod"/>
            </a:pP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lang="en-GB" sz="1000" b="1" i="0" dirty="0">
                <a:solidFill>
                  <a:srgbClr val="24292E"/>
                </a:solidFill>
                <a:effectLst/>
                <a:latin typeface="-apple-system"/>
              </a:rPr>
              <a:t>reset_delay </a:t>
            </a:r>
            <a:r>
              <a:rPr lang="en-GB" sz="1000" i="0" dirty="0">
                <a:solidFill>
                  <a:srgbClr val="24292E"/>
                </a:solidFill>
                <a:effectLst/>
                <a:latin typeface="-apple-system"/>
              </a:rPr>
              <a:t>([10,20,30]) : the time interval to send a vehicle.</a:t>
            </a:r>
          </a:p>
        </p:txBody>
      </p:sp>
    </p:spTree>
    <p:extLst>
      <p:ext uri="{BB962C8B-B14F-4D97-AF65-F5344CB8AC3E}">
        <p14:creationId xmlns:p14="http://schemas.microsoft.com/office/powerpoint/2010/main" val="5645495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</a:t>
            </a:r>
            <a:endParaRPr lang="en-GB" sz="4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636880"/>
              </p:ext>
            </p:extLst>
          </p:nvPr>
        </p:nvGraphicFramePr>
        <p:xfrm>
          <a:off x="360000" y="2340000"/>
          <a:ext cx="3426808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1038" name="Picture 14">
            <a:extLst>
              <a:ext uri="{FF2B5EF4-FFF2-40B4-BE49-F238E27FC236}">
                <a16:creationId xmlns:a16="http://schemas.microsoft.com/office/drawing/2014/main" id="{7FBA7CF8-DAF6-437F-B0D0-7BCF3A4A98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905" y="1720795"/>
            <a:ext cx="78390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1920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</a:t>
            </a:r>
            <a:endParaRPr lang="en-GB" sz="4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3418623"/>
              </p:ext>
            </p:extLst>
          </p:nvPr>
        </p:nvGraphicFramePr>
        <p:xfrm>
          <a:off x="360000" y="2340000"/>
          <a:ext cx="3426808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3080" name="Picture 8">
            <a:extLst>
              <a:ext uri="{FF2B5EF4-FFF2-40B4-BE49-F238E27FC236}">
                <a16:creationId xmlns:a16="http://schemas.microsoft.com/office/drawing/2014/main" id="{68C83F46-DF2C-4D31-9CF7-B81E6D676F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905" y="1720795"/>
            <a:ext cx="78390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7939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</a:t>
            </a:r>
            <a:endParaRPr lang="en-GB" sz="4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04672248"/>
              </p:ext>
            </p:extLst>
          </p:nvPr>
        </p:nvGraphicFramePr>
        <p:xfrm>
          <a:off x="360000" y="2340000"/>
          <a:ext cx="3426808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4104" name="Picture 8">
            <a:extLst>
              <a:ext uri="{FF2B5EF4-FFF2-40B4-BE49-F238E27FC236}">
                <a16:creationId xmlns:a16="http://schemas.microsoft.com/office/drawing/2014/main" id="{8FC10D87-F624-4323-A5A5-8F0752F832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905" y="1720795"/>
            <a:ext cx="78390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412495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</a:t>
            </a:r>
            <a:endParaRPr lang="en-GB" sz="4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0499224"/>
              </p:ext>
            </p:extLst>
          </p:nvPr>
        </p:nvGraphicFramePr>
        <p:xfrm>
          <a:off x="360000" y="2340000"/>
          <a:ext cx="3426808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5126" name="Picture 6">
            <a:extLst>
              <a:ext uri="{FF2B5EF4-FFF2-40B4-BE49-F238E27FC236}">
                <a16:creationId xmlns:a16="http://schemas.microsoft.com/office/drawing/2014/main" id="{B946674D-4542-4F4B-8023-C9EB1C812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905" y="1720795"/>
            <a:ext cx="78390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79188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</a:t>
            </a:r>
            <a:endParaRPr lang="en-GB" sz="4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8386612"/>
              </p:ext>
            </p:extLst>
          </p:nvPr>
        </p:nvGraphicFramePr>
        <p:xfrm>
          <a:off x="360000" y="2340000"/>
          <a:ext cx="3426808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9222" name="Picture 6">
            <a:extLst>
              <a:ext uri="{FF2B5EF4-FFF2-40B4-BE49-F238E27FC236}">
                <a16:creationId xmlns:a16="http://schemas.microsoft.com/office/drawing/2014/main" id="{088915D9-6DC8-427A-8F2B-01FBBA6C2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57" y="1720795"/>
            <a:ext cx="78390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38729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</a:t>
            </a:r>
            <a:endParaRPr lang="en-GB" sz="4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784555"/>
              </p:ext>
            </p:extLst>
          </p:nvPr>
        </p:nvGraphicFramePr>
        <p:xfrm>
          <a:off x="360000" y="2340000"/>
          <a:ext cx="3426808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6152" name="Picture 8">
            <a:extLst>
              <a:ext uri="{FF2B5EF4-FFF2-40B4-BE49-F238E27FC236}">
                <a16:creationId xmlns:a16="http://schemas.microsoft.com/office/drawing/2014/main" id="{84840AA4-B852-4FE4-B290-7027C18CD8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905" y="1720795"/>
            <a:ext cx="78390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3127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</a:t>
            </a:r>
            <a:endParaRPr lang="en-GB" sz="4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8490822"/>
              </p:ext>
            </p:extLst>
          </p:nvPr>
        </p:nvGraphicFramePr>
        <p:xfrm>
          <a:off x="360000" y="2340000"/>
          <a:ext cx="3426808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17410" name="Picture 2">
            <a:extLst>
              <a:ext uri="{FF2B5EF4-FFF2-40B4-BE49-F238E27FC236}">
                <a16:creationId xmlns:a16="http://schemas.microsoft.com/office/drawing/2014/main" id="{9C82175C-8A8A-4908-841E-57AAA66D09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905" y="1720795"/>
            <a:ext cx="78390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9229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</a:t>
            </a:r>
            <a:endParaRPr lang="en-GB" sz="4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4119097"/>
              </p:ext>
            </p:extLst>
          </p:nvPr>
        </p:nvGraphicFramePr>
        <p:xfrm>
          <a:off x="360000" y="2340000"/>
          <a:ext cx="3426808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7172" name="Picture 4">
            <a:extLst>
              <a:ext uri="{FF2B5EF4-FFF2-40B4-BE49-F238E27FC236}">
                <a16:creationId xmlns:a16="http://schemas.microsoft.com/office/drawing/2014/main" id="{2D935856-D50A-40FF-9A39-27F76AB899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3557" y="1720795"/>
            <a:ext cx="78390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4008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Plotting</a:t>
            </a:r>
            <a:endParaRPr lang="en-GB" sz="46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7286748"/>
              </p:ext>
            </p:extLst>
          </p:nvPr>
        </p:nvGraphicFramePr>
        <p:xfrm>
          <a:off x="360000" y="2340000"/>
          <a:ext cx="3426808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8196" name="Picture 4">
            <a:extLst>
              <a:ext uri="{FF2B5EF4-FFF2-40B4-BE49-F238E27FC236}">
                <a16:creationId xmlns:a16="http://schemas.microsoft.com/office/drawing/2014/main" id="{89E21B02-AD07-452F-810D-58F50AF8E0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8905" y="1720795"/>
            <a:ext cx="7839075" cy="472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0139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图片 43" descr="自行车停在路边&#10;&#10;描述已自动生成">
            <a:extLst>
              <a:ext uri="{FF2B5EF4-FFF2-40B4-BE49-F238E27FC236}">
                <a16:creationId xmlns:a16="http://schemas.microsoft.com/office/drawing/2014/main" id="{AF233B39-E5E2-452A-B5AE-77FC2229D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285" y="3621643"/>
            <a:ext cx="2559800" cy="1950924"/>
          </a:xfrm>
          <a:prstGeom prst="rect">
            <a:avLst/>
          </a:prstGeom>
        </p:spPr>
      </p:pic>
      <p:sp>
        <p:nvSpPr>
          <p:cNvPr id="4" name="标题 1">
            <a:extLst>
              <a:ext uri="{FF2B5EF4-FFF2-40B4-BE49-F238E27FC236}">
                <a16:creationId xmlns:a16="http://schemas.microsoft.com/office/drawing/2014/main" id="{7644E04F-5C20-4AAD-9976-C317263530BA}"/>
              </a:ext>
            </a:extLst>
          </p:cNvPr>
          <p:cNvSpPr txBox="1">
            <a:spLocks/>
          </p:cNvSpPr>
          <p:nvPr/>
        </p:nvSpPr>
        <p:spPr>
          <a:xfrm>
            <a:off x="4953548" y="941033"/>
            <a:ext cx="2356501" cy="691154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Passenger</a:t>
            </a:r>
          </a:p>
        </p:txBody>
      </p:sp>
      <p:pic>
        <p:nvPicPr>
          <p:cNvPr id="15" name="图片 14" descr="人站在自行车后面&#10;&#10;描述已自动生成">
            <a:extLst>
              <a:ext uri="{FF2B5EF4-FFF2-40B4-BE49-F238E27FC236}">
                <a16:creationId xmlns:a16="http://schemas.microsoft.com/office/drawing/2014/main" id="{5E048B9E-CA4A-4880-BA6D-7CB3C7C423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3" y="229714"/>
            <a:ext cx="2273424" cy="2061729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7" name="图片 26" descr="穿着蓝色衣服的人骑着自行车&#10;&#10;描述已自动生成">
            <a:extLst>
              <a:ext uri="{FF2B5EF4-FFF2-40B4-BE49-F238E27FC236}">
                <a16:creationId xmlns:a16="http://schemas.microsoft.com/office/drawing/2014/main" id="{E69E3B23-3AC6-4CAA-8B9C-828263D8D4F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1146" y="229714"/>
            <a:ext cx="2461246" cy="1950924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33" name="图片 32" descr="男人在打电话&#10;&#10;描述已自动生成">
            <a:extLst>
              <a:ext uri="{FF2B5EF4-FFF2-40B4-BE49-F238E27FC236}">
                <a16:creationId xmlns:a16="http://schemas.microsoft.com/office/drawing/2014/main" id="{6BAED748-58DE-4D57-B16E-44411674FD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813" y="3806902"/>
            <a:ext cx="2356501" cy="1873051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36" name="图片 35" descr="男人和女人骑着自行车&#10;&#10;描述已自动生成">
            <a:extLst>
              <a:ext uri="{FF2B5EF4-FFF2-40B4-BE49-F238E27FC236}">
                <a16:creationId xmlns:a16="http://schemas.microsoft.com/office/drawing/2014/main" id="{0EEB7213-2812-407B-9945-086BDDB263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413" y="2588916"/>
            <a:ext cx="4322581" cy="2738497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8" name="箭头: 右 37">
            <a:extLst>
              <a:ext uri="{FF2B5EF4-FFF2-40B4-BE49-F238E27FC236}">
                <a16:creationId xmlns:a16="http://schemas.microsoft.com/office/drawing/2014/main" id="{85C07CED-0E10-4ABC-AB01-A7DE55FF885A}"/>
              </a:ext>
            </a:extLst>
          </p:cNvPr>
          <p:cNvSpPr/>
          <p:nvPr/>
        </p:nvSpPr>
        <p:spPr>
          <a:xfrm rot="1669164">
            <a:off x="3048529" y="2238273"/>
            <a:ext cx="1231541" cy="5948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Travelling</a:t>
            </a:r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DFBB121F-5DD1-467B-8C87-A22CEFF909FD}"/>
              </a:ext>
            </a:extLst>
          </p:cNvPr>
          <p:cNvSpPr/>
          <p:nvPr/>
        </p:nvSpPr>
        <p:spPr>
          <a:xfrm rot="19299030">
            <a:off x="8007971" y="2266364"/>
            <a:ext cx="1311082" cy="5948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Put a bike</a:t>
            </a:r>
          </a:p>
        </p:txBody>
      </p:sp>
      <p:sp>
        <p:nvSpPr>
          <p:cNvPr id="41" name="箭头: 左 40">
            <a:extLst>
              <a:ext uri="{FF2B5EF4-FFF2-40B4-BE49-F238E27FC236}">
                <a16:creationId xmlns:a16="http://schemas.microsoft.com/office/drawing/2014/main" id="{7DE32AB8-4727-4B8A-A62C-D95023E02A8C}"/>
              </a:ext>
            </a:extLst>
          </p:cNvPr>
          <p:cNvSpPr/>
          <p:nvPr/>
        </p:nvSpPr>
        <p:spPr>
          <a:xfrm rot="16200000">
            <a:off x="9888983" y="5899447"/>
            <a:ext cx="1033882" cy="594894"/>
          </a:xfrm>
          <a:prstGeom prst="lef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sz="1400" dirty="0"/>
              <a:t>Abandon</a:t>
            </a:r>
          </a:p>
        </p:txBody>
      </p:sp>
      <p:sp>
        <p:nvSpPr>
          <p:cNvPr id="42" name="箭头: 右 41">
            <a:extLst>
              <a:ext uri="{FF2B5EF4-FFF2-40B4-BE49-F238E27FC236}">
                <a16:creationId xmlns:a16="http://schemas.microsoft.com/office/drawing/2014/main" id="{EE51F806-D851-4CF2-84CA-5D370B732CCE}"/>
              </a:ext>
            </a:extLst>
          </p:cNvPr>
          <p:cNvSpPr/>
          <p:nvPr/>
        </p:nvSpPr>
        <p:spPr>
          <a:xfrm rot="5400000">
            <a:off x="1389292" y="5975194"/>
            <a:ext cx="1015970" cy="5948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Leave</a:t>
            </a:r>
          </a:p>
        </p:txBody>
      </p:sp>
      <p:sp>
        <p:nvSpPr>
          <p:cNvPr id="45" name="箭头: 右 44">
            <a:extLst>
              <a:ext uri="{FF2B5EF4-FFF2-40B4-BE49-F238E27FC236}">
                <a16:creationId xmlns:a16="http://schemas.microsoft.com/office/drawing/2014/main" id="{48F720CF-19F6-465D-ACE4-4AF884308360}"/>
              </a:ext>
            </a:extLst>
          </p:cNvPr>
          <p:cNvSpPr/>
          <p:nvPr/>
        </p:nvSpPr>
        <p:spPr>
          <a:xfrm rot="1464113">
            <a:off x="8109219" y="4353911"/>
            <a:ext cx="1125568" cy="59489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Waiting</a:t>
            </a:r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3AE0865D-E140-40FA-831F-63914F103B54}"/>
              </a:ext>
            </a:extLst>
          </p:cNvPr>
          <p:cNvSpPr/>
          <p:nvPr/>
        </p:nvSpPr>
        <p:spPr>
          <a:xfrm rot="16200000">
            <a:off x="9638444" y="2570262"/>
            <a:ext cx="1311481" cy="66624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Put a bike</a:t>
            </a:r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47C5BDED-728B-4C0F-A925-ACC98BDC3D77}"/>
              </a:ext>
            </a:extLst>
          </p:cNvPr>
          <p:cNvSpPr/>
          <p:nvPr/>
        </p:nvSpPr>
        <p:spPr>
          <a:xfrm rot="16200000">
            <a:off x="1209238" y="2701036"/>
            <a:ext cx="1376078" cy="666248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Get a bike</a:t>
            </a:r>
          </a:p>
        </p:txBody>
      </p:sp>
    </p:spTree>
    <p:extLst>
      <p:ext uri="{BB962C8B-B14F-4D97-AF65-F5344CB8AC3E}">
        <p14:creationId xmlns:p14="http://schemas.microsoft.com/office/powerpoint/2010/main" val="773637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4926426"/>
              </p:ext>
            </p:extLst>
          </p:nvPr>
        </p:nvGraphicFramePr>
        <p:xfrm>
          <a:off x="360000" y="2340000"/>
          <a:ext cx="3426808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1,2,5,10,15,20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10244" name="Picture 4">
            <a:extLst>
              <a:ext uri="{FF2B5EF4-FFF2-40B4-BE49-F238E27FC236}">
                <a16:creationId xmlns:a16="http://schemas.microsoft.com/office/drawing/2014/main" id="{94EAB3DF-93BD-42AD-8E41-5A91159BB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068" y="2012148"/>
            <a:ext cx="6762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0931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860601"/>
              </p:ext>
            </p:extLst>
          </p:nvPr>
        </p:nvGraphicFramePr>
        <p:xfrm>
          <a:off x="360000" y="2340000"/>
          <a:ext cx="3638844" cy="283464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819422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819422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5,10,15,20,25,30,35,40,45,50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11268" name="Picture 4">
            <a:extLst>
              <a:ext uri="{FF2B5EF4-FFF2-40B4-BE49-F238E27FC236}">
                <a16:creationId xmlns:a16="http://schemas.microsoft.com/office/drawing/2014/main" id="{5CAEF906-D168-4400-B635-11CED583F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493" y="2009202"/>
            <a:ext cx="68199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223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7743043"/>
              </p:ext>
            </p:extLst>
          </p:nvPr>
        </p:nvGraphicFramePr>
        <p:xfrm>
          <a:off x="360000" y="2340000"/>
          <a:ext cx="3810000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0.5,0.6,0.7,0.8,0.9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12294" name="Picture 6">
            <a:extLst>
              <a:ext uri="{FF2B5EF4-FFF2-40B4-BE49-F238E27FC236}">
                <a16:creationId xmlns:a16="http://schemas.microsoft.com/office/drawing/2014/main" id="{5473EC49-F1A2-41B1-AACE-79490CFF65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830" y="1976290"/>
            <a:ext cx="675322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28102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101505"/>
              </p:ext>
            </p:extLst>
          </p:nvPr>
        </p:nvGraphicFramePr>
        <p:xfrm>
          <a:off x="360000" y="2340000"/>
          <a:ext cx="3810000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0.1,0.2,0.3,0.4,0.5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13316" name="Picture 4">
            <a:extLst>
              <a:ext uri="{FF2B5EF4-FFF2-40B4-BE49-F238E27FC236}">
                <a16:creationId xmlns:a16="http://schemas.microsoft.com/office/drawing/2014/main" id="{3226973E-DD74-4A82-9E25-A3EB0BF38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830" y="1958359"/>
            <a:ext cx="675322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62393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859030"/>
              </p:ext>
            </p:extLst>
          </p:nvPr>
        </p:nvGraphicFramePr>
        <p:xfrm>
          <a:off x="360000" y="2340000"/>
          <a:ext cx="3810000" cy="256032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4,5,6,7,8,9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14340" name="Picture 4">
            <a:extLst>
              <a:ext uri="{FF2B5EF4-FFF2-40B4-BE49-F238E27FC236}">
                <a16:creationId xmlns:a16="http://schemas.microsoft.com/office/drawing/2014/main" id="{569B8352-3D29-4E74-8B9C-17C002F671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405" y="1956799"/>
            <a:ext cx="6696075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621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Grid search</a:t>
            </a:r>
          </a:p>
        </p:txBody>
      </p:sp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73DF6365-8CC1-4C33-AA19-A81BED8520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7683426"/>
              </p:ext>
            </p:extLst>
          </p:nvPr>
        </p:nvGraphicFramePr>
        <p:xfrm>
          <a:off x="360000" y="2340000"/>
          <a:ext cx="3810000" cy="283464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905000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905000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dirty="0"/>
                        <a:t>N.vehicles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Reset-threshold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Reset-delay</a:t>
                      </a:r>
                      <a:endParaRPr lang="en-GB" sz="1800" b="1" i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800" b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1,2,5,10,20,30,40,50,60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8335138"/>
                  </a:ext>
                </a:extLst>
              </a:tr>
            </a:tbl>
          </a:graphicData>
        </a:graphic>
      </p:graphicFrame>
      <p:pic>
        <p:nvPicPr>
          <p:cNvPr id="15364" name="Picture 4">
            <a:extLst>
              <a:ext uri="{FF2B5EF4-FFF2-40B4-BE49-F238E27FC236}">
                <a16:creationId xmlns:a16="http://schemas.microsoft.com/office/drawing/2014/main" id="{C85C4D8A-CDD9-41A4-B976-E6F9C08AC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7068" y="1952085"/>
            <a:ext cx="676275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8056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3073168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Thank you !</a:t>
            </a:r>
          </a:p>
        </p:txBody>
      </p:sp>
    </p:spTree>
    <p:extLst>
      <p:ext uri="{BB962C8B-B14F-4D97-AF65-F5344CB8AC3E}">
        <p14:creationId xmlns:p14="http://schemas.microsoft.com/office/powerpoint/2010/main" val="978794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413B72BA-1CCC-437C-AE90-52619D6623A6}"/>
              </a:ext>
            </a:extLst>
          </p:cNvPr>
          <p:cNvSpPr txBox="1">
            <a:spLocks/>
          </p:cNvSpPr>
          <p:nvPr/>
        </p:nvSpPr>
        <p:spPr>
          <a:xfrm>
            <a:off x="4970829" y="907051"/>
            <a:ext cx="2132027" cy="691154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Station</a:t>
            </a:r>
          </a:p>
        </p:txBody>
      </p:sp>
      <p:pic>
        <p:nvPicPr>
          <p:cNvPr id="6" name="图片 5" descr="棕榈树下的自行车&#10;&#10;描述已自动生成">
            <a:extLst>
              <a:ext uri="{FF2B5EF4-FFF2-40B4-BE49-F238E27FC236}">
                <a16:creationId xmlns:a16="http://schemas.microsoft.com/office/drawing/2014/main" id="{AC11BA03-A277-4F0D-90B5-3196E402C6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06" y="2357667"/>
            <a:ext cx="3470047" cy="269263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isometricOffAxis1Righ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8" name="图片 7" descr="卡车在路上行驶&#10;&#10;描述已自动生成">
            <a:extLst>
              <a:ext uri="{FF2B5EF4-FFF2-40B4-BE49-F238E27FC236}">
                <a16:creationId xmlns:a16="http://schemas.microsoft.com/office/drawing/2014/main" id="{C7C03980-7CFE-41DB-A487-8E165CE24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3875" y="2295691"/>
            <a:ext cx="4165619" cy="261865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isometricOffAxis1Righ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6325FD95-52CA-4590-A8E2-F37028602178}"/>
              </a:ext>
            </a:extLst>
          </p:cNvPr>
          <p:cNvSpPr/>
          <p:nvPr/>
        </p:nvSpPr>
        <p:spPr>
          <a:xfrm>
            <a:off x="4950911" y="2235747"/>
            <a:ext cx="2025865" cy="548640"/>
          </a:xfrm>
          <a:prstGeom prst="rightArrow">
            <a:avLst/>
          </a:prstGeom>
          <a:scene3d>
            <a:camera prst="isometricOffAxis1Right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Call a vehicle</a:t>
            </a:r>
          </a:p>
        </p:txBody>
      </p:sp>
      <p:sp>
        <p:nvSpPr>
          <p:cNvPr id="10" name="箭头: 左 9">
            <a:extLst>
              <a:ext uri="{FF2B5EF4-FFF2-40B4-BE49-F238E27FC236}">
                <a16:creationId xmlns:a16="http://schemas.microsoft.com/office/drawing/2014/main" id="{177C9F5A-10FB-492F-80CC-5ACE91210D3A}"/>
              </a:ext>
            </a:extLst>
          </p:cNvPr>
          <p:cNvSpPr/>
          <p:nvPr/>
        </p:nvSpPr>
        <p:spPr>
          <a:xfrm>
            <a:off x="4586081" y="2663130"/>
            <a:ext cx="2025865" cy="548640"/>
          </a:xfrm>
          <a:prstGeom prst="leftArrow">
            <a:avLst/>
          </a:prstGeom>
          <a:scene3d>
            <a:camera prst="isometricOffAxis1Right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dk1"/>
                </a:solidFill>
              </a:rPr>
              <a:t>Put/remove bikes</a:t>
            </a:r>
          </a:p>
        </p:txBody>
      </p:sp>
      <p:pic>
        <p:nvPicPr>
          <p:cNvPr id="19" name="图片 18" descr="棕榈树下的自行车&#10;&#10;描述已自动生成">
            <a:extLst>
              <a:ext uri="{FF2B5EF4-FFF2-40B4-BE49-F238E27FC236}">
                <a16:creationId xmlns:a16="http://schemas.microsoft.com/office/drawing/2014/main" id="{25BA163D-F528-4C4C-9FB7-15FDA9DD09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906" y="2510067"/>
            <a:ext cx="3470047" cy="269263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isometricOffAxis1Righ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1" name="图片 20" descr="棕榈树下的自行车&#10;&#10;描述已自动生成">
            <a:extLst>
              <a:ext uri="{FF2B5EF4-FFF2-40B4-BE49-F238E27FC236}">
                <a16:creationId xmlns:a16="http://schemas.microsoft.com/office/drawing/2014/main" id="{C71A9202-42A5-4AD6-9935-DF2E1D7A36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306" y="2662467"/>
            <a:ext cx="3470047" cy="269263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isometricOffAxis1Righ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3" name="图片 22" descr="卡车在路上行驶&#10;&#10;描述已自动生成">
            <a:extLst>
              <a:ext uri="{FF2B5EF4-FFF2-40B4-BE49-F238E27FC236}">
                <a16:creationId xmlns:a16="http://schemas.microsoft.com/office/drawing/2014/main" id="{6318805C-CC66-4B54-84EB-3D87211D5F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76275" y="2448091"/>
            <a:ext cx="4165619" cy="261865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isometricOffAxis1Righ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pic>
        <p:nvPicPr>
          <p:cNvPr id="28" name="图片 27" descr="卡车在路上行驶&#10;&#10;描述已自动生成">
            <a:extLst>
              <a:ext uri="{FF2B5EF4-FFF2-40B4-BE49-F238E27FC236}">
                <a16:creationId xmlns:a16="http://schemas.microsoft.com/office/drawing/2014/main" id="{44FC912E-D5BD-4D8C-AD5A-02F3E3845B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8675" y="2600491"/>
            <a:ext cx="4165619" cy="2618653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isometricOffAxis1Right"/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  <p:sp>
        <p:nvSpPr>
          <p:cNvPr id="38" name="箭头: 右 37">
            <a:extLst>
              <a:ext uri="{FF2B5EF4-FFF2-40B4-BE49-F238E27FC236}">
                <a16:creationId xmlns:a16="http://schemas.microsoft.com/office/drawing/2014/main" id="{31C293A1-17B6-427A-94C5-4876D635B6B0}"/>
              </a:ext>
            </a:extLst>
          </p:cNvPr>
          <p:cNvSpPr/>
          <p:nvPr/>
        </p:nvSpPr>
        <p:spPr>
          <a:xfrm>
            <a:off x="5000798" y="3244217"/>
            <a:ext cx="2025865" cy="548640"/>
          </a:xfrm>
          <a:prstGeom prst="rightArrow">
            <a:avLst/>
          </a:prstGeom>
          <a:scene3d>
            <a:camera prst="isometricOffAxis1Right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Call a vehicle</a:t>
            </a:r>
          </a:p>
        </p:txBody>
      </p:sp>
      <p:sp>
        <p:nvSpPr>
          <p:cNvPr id="39" name="箭头: 左 38">
            <a:extLst>
              <a:ext uri="{FF2B5EF4-FFF2-40B4-BE49-F238E27FC236}">
                <a16:creationId xmlns:a16="http://schemas.microsoft.com/office/drawing/2014/main" id="{86453944-D801-4673-AFED-51B8F562226F}"/>
              </a:ext>
            </a:extLst>
          </p:cNvPr>
          <p:cNvSpPr/>
          <p:nvPr/>
        </p:nvSpPr>
        <p:spPr>
          <a:xfrm>
            <a:off x="4635968" y="3671600"/>
            <a:ext cx="2025865" cy="548640"/>
          </a:xfrm>
          <a:prstGeom prst="leftArrow">
            <a:avLst/>
          </a:prstGeom>
          <a:scene3d>
            <a:camera prst="isometricOffAxis1Right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dk1"/>
                </a:solidFill>
              </a:rPr>
              <a:t>Put/remove bikes</a:t>
            </a:r>
          </a:p>
        </p:txBody>
      </p:sp>
      <p:sp>
        <p:nvSpPr>
          <p:cNvPr id="40" name="箭头: 右 39">
            <a:extLst>
              <a:ext uri="{FF2B5EF4-FFF2-40B4-BE49-F238E27FC236}">
                <a16:creationId xmlns:a16="http://schemas.microsoft.com/office/drawing/2014/main" id="{CA8F351D-F973-4D72-B41D-16A9BED9CE42}"/>
              </a:ext>
            </a:extLst>
          </p:cNvPr>
          <p:cNvSpPr/>
          <p:nvPr/>
        </p:nvSpPr>
        <p:spPr>
          <a:xfrm>
            <a:off x="5139395" y="4252687"/>
            <a:ext cx="2025865" cy="548640"/>
          </a:xfrm>
          <a:prstGeom prst="rightArrow">
            <a:avLst/>
          </a:prstGeom>
          <a:scene3d>
            <a:camera prst="isometricOffAxis1Right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……</a:t>
            </a:r>
          </a:p>
        </p:txBody>
      </p:sp>
      <p:sp>
        <p:nvSpPr>
          <p:cNvPr id="41" name="箭头: 左 40">
            <a:extLst>
              <a:ext uri="{FF2B5EF4-FFF2-40B4-BE49-F238E27FC236}">
                <a16:creationId xmlns:a16="http://schemas.microsoft.com/office/drawing/2014/main" id="{6F6F7C50-7257-4278-A1FA-4D91FF770E42}"/>
              </a:ext>
            </a:extLst>
          </p:cNvPr>
          <p:cNvSpPr/>
          <p:nvPr/>
        </p:nvSpPr>
        <p:spPr>
          <a:xfrm>
            <a:off x="4774565" y="4680070"/>
            <a:ext cx="2025865" cy="548640"/>
          </a:xfrm>
          <a:prstGeom prst="leftArrow">
            <a:avLst/>
          </a:prstGeom>
          <a:scene3d>
            <a:camera prst="isometricOffAxis1Right"/>
            <a:lightRig rig="threePt" dir="t"/>
          </a:scene3d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dk1"/>
                </a:solidFill>
              </a:rPr>
              <a:t>……</a:t>
            </a:r>
          </a:p>
        </p:txBody>
      </p:sp>
    </p:spTree>
    <p:extLst>
      <p:ext uri="{BB962C8B-B14F-4D97-AF65-F5344CB8AC3E}">
        <p14:creationId xmlns:p14="http://schemas.microsoft.com/office/powerpoint/2010/main" val="41777573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C93F4A-ACE9-4696-B7D0-C4CE07E2C021}"/>
              </a:ext>
            </a:extLst>
          </p:cNvPr>
          <p:cNvSpPr txBox="1">
            <a:spLocks/>
          </p:cNvSpPr>
          <p:nvPr/>
        </p:nvSpPr>
        <p:spPr>
          <a:xfrm>
            <a:off x="5298444" y="378644"/>
            <a:ext cx="2132027" cy="691154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50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Simpy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CEDEC100-0713-4E70-8650-1638D6F177D3}"/>
              </a:ext>
            </a:extLst>
          </p:cNvPr>
          <p:cNvSpPr/>
          <p:nvPr/>
        </p:nvSpPr>
        <p:spPr>
          <a:xfrm>
            <a:off x="3277773" y="1308297"/>
            <a:ext cx="6231988" cy="3610474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endParaRPr lang="en-GB" dirty="0"/>
          </a:p>
        </p:txBody>
      </p:sp>
      <p:sp>
        <p:nvSpPr>
          <p:cNvPr id="8" name="流程图: 过程 7">
            <a:extLst>
              <a:ext uri="{FF2B5EF4-FFF2-40B4-BE49-F238E27FC236}">
                <a16:creationId xmlns:a16="http://schemas.microsoft.com/office/drawing/2014/main" id="{4EA946E1-CE88-42E4-A115-140A679121D3}"/>
              </a:ext>
            </a:extLst>
          </p:cNvPr>
          <p:cNvSpPr/>
          <p:nvPr/>
        </p:nvSpPr>
        <p:spPr>
          <a:xfrm>
            <a:off x="3953022" y="1980083"/>
            <a:ext cx="1674056" cy="133643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Event</a:t>
            </a:r>
          </a:p>
          <a:p>
            <a:pPr algn="ctr"/>
            <a:r>
              <a:rPr lang="en-GB" dirty="0"/>
              <a:t>...</a:t>
            </a:r>
          </a:p>
          <a:p>
            <a:pPr algn="ctr"/>
            <a:r>
              <a:rPr lang="en-GB" dirty="0"/>
              <a:t>…</a:t>
            </a:r>
          </a:p>
          <a:p>
            <a:pPr algn="ctr"/>
            <a:r>
              <a:rPr lang="en-GB" dirty="0"/>
              <a:t>…</a:t>
            </a:r>
          </a:p>
        </p:txBody>
      </p:sp>
      <p:sp>
        <p:nvSpPr>
          <p:cNvPr id="9" name="流程图: 过程 8">
            <a:extLst>
              <a:ext uri="{FF2B5EF4-FFF2-40B4-BE49-F238E27FC236}">
                <a16:creationId xmlns:a16="http://schemas.microsoft.com/office/drawing/2014/main" id="{FAF35A85-0C81-4517-8275-A383E32B4D86}"/>
              </a:ext>
            </a:extLst>
          </p:cNvPr>
          <p:cNvSpPr/>
          <p:nvPr/>
        </p:nvSpPr>
        <p:spPr>
          <a:xfrm>
            <a:off x="7186247" y="1980083"/>
            <a:ext cx="1674056" cy="1336430"/>
          </a:xfrm>
          <a:prstGeom prst="flowChartProcess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Event</a:t>
            </a:r>
          </a:p>
          <a:p>
            <a:pPr algn="ctr"/>
            <a:r>
              <a:rPr lang="en-GB" dirty="0"/>
              <a:t>…</a:t>
            </a:r>
          </a:p>
          <a:p>
            <a:pPr algn="ctr"/>
            <a:r>
              <a:rPr lang="en-GB" dirty="0"/>
              <a:t>…</a:t>
            </a:r>
          </a:p>
          <a:p>
            <a:pPr algn="ctr"/>
            <a:r>
              <a:rPr lang="en-GB" dirty="0"/>
              <a:t>…</a:t>
            </a:r>
          </a:p>
        </p:txBody>
      </p:sp>
      <p:sp>
        <p:nvSpPr>
          <p:cNvPr id="10" name="箭头: 左右 9">
            <a:extLst>
              <a:ext uri="{FF2B5EF4-FFF2-40B4-BE49-F238E27FC236}">
                <a16:creationId xmlns:a16="http://schemas.microsoft.com/office/drawing/2014/main" id="{8B892EA3-28C1-4AE5-9FD2-CB197911D69A}"/>
              </a:ext>
            </a:extLst>
          </p:cNvPr>
          <p:cNvSpPr/>
          <p:nvPr/>
        </p:nvSpPr>
        <p:spPr>
          <a:xfrm>
            <a:off x="5711484" y="2539273"/>
            <a:ext cx="1390357" cy="344659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9476043-6036-42B3-8857-3E23C80D6AF0}"/>
              </a:ext>
            </a:extLst>
          </p:cNvPr>
          <p:cNvSpPr txBox="1"/>
          <p:nvPr/>
        </p:nvSpPr>
        <p:spPr>
          <a:xfrm>
            <a:off x="5608437" y="2213931"/>
            <a:ext cx="1655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Event/Resource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419802A-F838-45B3-882A-8FCF02DAF405}"/>
              </a:ext>
            </a:extLst>
          </p:cNvPr>
          <p:cNvSpPr txBox="1"/>
          <p:nvPr/>
        </p:nvSpPr>
        <p:spPr>
          <a:xfrm>
            <a:off x="4327855" y="1610751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Process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8C9539E-FC6B-487C-98CE-B6791DA84715}"/>
              </a:ext>
            </a:extLst>
          </p:cNvPr>
          <p:cNvSpPr txBox="1"/>
          <p:nvPr/>
        </p:nvSpPr>
        <p:spPr>
          <a:xfrm>
            <a:off x="7576133" y="1610751"/>
            <a:ext cx="894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Process</a:t>
            </a:r>
          </a:p>
        </p:txBody>
      </p:sp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726AE65A-B7DA-4B27-ACFA-2C233781C717}"/>
              </a:ext>
            </a:extLst>
          </p:cNvPr>
          <p:cNvSpPr/>
          <p:nvPr/>
        </p:nvSpPr>
        <p:spPr>
          <a:xfrm rot="5400000">
            <a:off x="4065295" y="3866596"/>
            <a:ext cx="1390357" cy="344659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箭头: 左右 14">
            <a:extLst>
              <a:ext uri="{FF2B5EF4-FFF2-40B4-BE49-F238E27FC236}">
                <a16:creationId xmlns:a16="http://schemas.microsoft.com/office/drawing/2014/main" id="{7284AADF-AAF1-4A1D-9FA2-43F54BE07008}"/>
              </a:ext>
            </a:extLst>
          </p:cNvPr>
          <p:cNvSpPr/>
          <p:nvPr/>
        </p:nvSpPr>
        <p:spPr>
          <a:xfrm rot="5400000">
            <a:off x="7313573" y="3866596"/>
            <a:ext cx="1390357" cy="344659"/>
          </a:xfrm>
          <a:prstGeom prst="left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0F8FB5F-76E1-4D69-B959-3C3E9FCC5E41}"/>
              </a:ext>
            </a:extLst>
          </p:cNvPr>
          <p:cNvSpPr txBox="1"/>
          <p:nvPr/>
        </p:nvSpPr>
        <p:spPr>
          <a:xfrm>
            <a:off x="3277773" y="4549438"/>
            <a:ext cx="1388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Environment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A5F7F32-C821-4D34-A49A-570978C0107C}"/>
              </a:ext>
            </a:extLst>
          </p:cNvPr>
          <p:cNvSpPr txBox="1"/>
          <p:nvPr/>
        </p:nvSpPr>
        <p:spPr>
          <a:xfrm>
            <a:off x="4775527" y="3732332"/>
            <a:ext cx="461665" cy="61318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GB" dirty="0"/>
              <a:t>Event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CA56684F-16BD-4E2F-B88E-9F45DF673679}"/>
              </a:ext>
            </a:extLst>
          </p:cNvPr>
          <p:cNvSpPr txBox="1"/>
          <p:nvPr/>
        </p:nvSpPr>
        <p:spPr>
          <a:xfrm>
            <a:off x="8008752" y="3732332"/>
            <a:ext cx="461665" cy="613181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GB" dirty="0"/>
              <a:t>Event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79B17AA-5D94-40FF-95AB-B22711241CB0}"/>
              </a:ext>
            </a:extLst>
          </p:cNvPr>
          <p:cNvSpPr txBox="1"/>
          <p:nvPr/>
        </p:nvSpPr>
        <p:spPr>
          <a:xfrm>
            <a:off x="1646012" y="5082342"/>
            <a:ext cx="943689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/>
              <a:t>Processes </a:t>
            </a:r>
            <a:r>
              <a:rPr lang="en-GB" sz="1400" dirty="0"/>
              <a:t>: modelling behaviour of active components.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/>
              <a:t>Events </a:t>
            </a:r>
            <a:r>
              <a:rPr lang="en-GB" sz="1400" dirty="0"/>
              <a:t>: Process, Timeout,…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sz="1400" b="1" dirty="0"/>
              <a:t>Shared resources </a:t>
            </a:r>
            <a:r>
              <a:rPr lang="en-GB" sz="1400" dirty="0"/>
              <a:t>: 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/>
              <a:t>Resources</a:t>
            </a:r>
            <a:r>
              <a:rPr lang="en-GB" sz="1400" dirty="0"/>
              <a:t> – Resources that can be used by a limited number of processes at a time 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/>
              <a:t>Containers</a:t>
            </a:r>
            <a:r>
              <a:rPr lang="en-GB" sz="1400" dirty="0"/>
              <a:t> – Resources that model the production and consumption of a homogeneous, undifferentiated bulk.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GB" sz="1400" b="1" dirty="0"/>
              <a:t>Stores</a:t>
            </a:r>
            <a:r>
              <a:rPr lang="en-GB" sz="1400" dirty="0"/>
              <a:t> – Resources that allow the production and consumption of Python objects.</a:t>
            </a:r>
          </a:p>
        </p:txBody>
      </p:sp>
    </p:spTree>
    <p:extLst>
      <p:ext uri="{BB962C8B-B14F-4D97-AF65-F5344CB8AC3E}">
        <p14:creationId xmlns:p14="http://schemas.microsoft.com/office/powerpoint/2010/main" val="285053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0574539-1349-4478-A9F2-013C8DA82F30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0EBB3AF0-7DC1-43FC-B1C1-1B0C6FAFB282}"/>
              </a:ext>
            </a:extLst>
          </p:cNvPr>
          <p:cNvSpPr/>
          <p:nvPr/>
        </p:nvSpPr>
        <p:spPr>
          <a:xfrm>
            <a:off x="625017" y="1878259"/>
            <a:ext cx="3123028" cy="3127315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b="1" dirty="0"/>
              <a:t>Station</a:t>
            </a:r>
          </a:p>
          <a:p>
            <a:pPr algn="ctr"/>
            <a:endParaRPr lang="en-GB" dirty="0"/>
          </a:p>
          <a:p>
            <a:pPr algn="ctr"/>
            <a:r>
              <a:rPr lang="en-GB" b="0" dirty="0">
                <a:solidFill>
                  <a:srgbClr val="795E26"/>
                </a:solidFill>
                <a:effectLst/>
              </a:rPr>
              <a:t>__init__(…)</a:t>
            </a:r>
            <a:endParaRPr lang="en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ctr"/>
            <a:endParaRPr lang="en-GB" dirty="0"/>
          </a:p>
          <a:p>
            <a:pPr algn="ctr"/>
            <a:r>
              <a:rPr lang="en-GB" b="0" dirty="0">
                <a:solidFill>
                  <a:srgbClr val="795E26"/>
                </a:solidFill>
                <a:effectLst/>
              </a:rPr>
              <a:t>get_bike(…)</a:t>
            </a:r>
          </a:p>
          <a:p>
            <a:pPr algn="ctr"/>
            <a:endParaRPr lang="en-GB" b="0" dirty="0">
              <a:solidFill>
                <a:srgbClr val="795E26"/>
              </a:solidFill>
              <a:effectLst/>
            </a:endParaRPr>
          </a:p>
          <a:p>
            <a:pPr algn="ctr"/>
            <a:r>
              <a:rPr lang="en-GB" b="0" dirty="0">
                <a:solidFill>
                  <a:srgbClr val="795E26"/>
                </a:solidFill>
                <a:effectLst/>
              </a:rPr>
              <a:t>put_bike(…)</a:t>
            </a:r>
            <a:endParaRPr lang="en-GB" dirty="0"/>
          </a:p>
          <a:p>
            <a:pPr algn="ctr"/>
            <a:r>
              <a:rPr lang="en-GB" b="0" dirty="0">
                <a:solidFill>
                  <a:srgbClr val="795E26"/>
                </a:solidFill>
                <a:effectLst/>
              </a:rPr>
              <a:t>      </a:t>
            </a:r>
          </a:p>
          <a:p>
            <a:pPr algn="ctr"/>
            <a:r>
              <a:rPr lang="en-GB" dirty="0">
                <a:solidFill>
                  <a:srgbClr val="795E26"/>
                </a:solidFill>
              </a:rPr>
              <a:t>       </a:t>
            </a:r>
            <a:r>
              <a:rPr lang="en-GB" b="0" dirty="0">
                <a:solidFill>
                  <a:srgbClr val="795E26"/>
                </a:solidFill>
                <a:effectLst/>
              </a:rPr>
              <a:t>reset_station(…)</a:t>
            </a:r>
            <a:endParaRPr lang="en-GB" dirty="0">
              <a:solidFill>
                <a:srgbClr val="795E26"/>
              </a:solidFill>
            </a:endParaRPr>
          </a:p>
          <a:p>
            <a:pPr algn="ctr"/>
            <a:endParaRPr lang="en-GB" b="0" dirty="0">
              <a:solidFill>
                <a:srgbClr val="000000"/>
              </a:solidFill>
              <a:effectLst/>
            </a:endParaRPr>
          </a:p>
          <a:p>
            <a:pPr algn="ctr"/>
            <a:r>
              <a:rPr lang="en-GB" b="0" dirty="0">
                <a:solidFill>
                  <a:srgbClr val="795E26"/>
                </a:solidFill>
                <a:effectLst/>
              </a:rPr>
              <a:t>       monitor_proc(…)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4BBBD89-BA8C-4487-B27E-12CB2C5A5DCA}"/>
              </a:ext>
            </a:extLst>
          </p:cNvPr>
          <p:cNvCxnSpPr>
            <a:cxnSpLocks/>
          </p:cNvCxnSpPr>
          <p:nvPr/>
        </p:nvCxnSpPr>
        <p:spPr>
          <a:xfrm>
            <a:off x="610949" y="2874594"/>
            <a:ext cx="313709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E3679B3-7766-4FAE-B819-3F51BF2E15B9}"/>
              </a:ext>
            </a:extLst>
          </p:cNvPr>
          <p:cNvCxnSpPr>
            <a:cxnSpLocks/>
            <a:endCxn id="25" idx="1"/>
          </p:cNvCxnSpPr>
          <p:nvPr/>
        </p:nvCxnSpPr>
        <p:spPr>
          <a:xfrm flipV="1">
            <a:off x="3618417" y="3335433"/>
            <a:ext cx="1115306" cy="31281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B9E9BE8-4435-4ED9-BD07-E3F95CF9CA8F}"/>
              </a:ext>
            </a:extLst>
          </p:cNvPr>
          <p:cNvCxnSpPr>
            <a:cxnSpLocks/>
            <a:endCxn id="21" idx="1"/>
          </p:cNvCxnSpPr>
          <p:nvPr/>
        </p:nvCxnSpPr>
        <p:spPr>
          <a:xfrm flipV="1">
            <a:off x="3618417" y="4191854"/>
            <a:ext cx="1115306" cy="9022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8235847-6447-4CB6-9645-32B61BAD8E0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611383" y="4866074"/>
            <a:ext cx="1122340" cy="88035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17B689F8-9A5C-47F3-ADBF-0C78A834D617}"/>
              </a:ext>
            </a:extLst>
          </p:cNvPr>
          <p:cNvSpPr/>
          <p:nvPr/>
        </p:nvSpPr>
        <p:spPr>
          <a:xfrm>
            <a:off x="4733723" y="4895103"/>
            <a:ext cx="7152528" cy="1702646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.bike.level &lt;=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.capacity*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.reset_ratio \</a:t>
            </a:r>
          </a:p>
          <a:p>
            <a:r>
              <a:rPr lang="en-GB" sz="1200" dirty="0">
                <a:solidFill>
                  <a:srgbClr val="0000FF"/>
                </a:solidFill>
                <a:latin typeface="Courier New" panose="02070309020205020404" pitchFamily="49" charset="0"/>
              </a:rPr>
              <a:t>     </a:t>
            </a:r>
            <a:r>
              <a:rPr lang="en-GB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or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.bike.level &gt;=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.capacity*(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-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.reset_ratio):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</a:t>
            </a:r>
            <a:r>
              <a:rPr lang="en-GB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 get an available vehicle from the depot station</a:t>
            </a:r>
          </a:p>
          <a:p>
            <a:r>
              <a:rPr lang="en-GB" sz="1200" dirty="0">
                <a:solidFill>
                  <a:srgbClr val="09885A"/>
                </a:solidFill>
                <a:latin typeface="Courier New" panose="02070309020205020404" pitchFamily="49" charset="0"/>
              </a:rPr>
              <a:t>     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</a:rPr>
              <a:t>……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repo_vehicle.level &lt;= repo_vehicle.capacity - \</a:t>
            </a:r>
          </a:p>
          <a:p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  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.depot_station.reset_threshold:  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 repo_vehicle.get(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200" dirty="0">
                <a:solidFill>
                  <a:srgbClr val="AF00DB"/>
                </a:solidFill>
                <a:latin typeface="Courier New" panose="02070309020205020404" pitchFamily="49" charset="0"/>
              </a:rPr>
              <a:t>   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.env.timeout(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  <a:r>
              <a:rPr lang="en-GB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check the status every 1 minutes </a:t>
            </a:r>
            <a:endParaRPr lang="en-GB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sp>
        <p:nvSpPr>
          <p:cNvPr id="21" name="流程图: 过程 20">
            <a:extLst>
              <a:ext uri="{FF2B5EF4-FFF2-40B4-BE49-F238E27FC236}">
                <a16:creationId xmlns:a16="http://schemas.microsoft.com/office/drawing/2014/main" id="{684912A6-6881-4C26-8DE8-F1E99EB74A08}"/>
              </a:ext>
            </a:extLst>
          </p:cNvPr>
          <p:cNvSpPr/>
          <p:nvPr/>
        </p:nvSpPr>
        <p:spPr>
          <a:xfrm>
            <a:off x="4733723" y="3607687"/>
            <a:ext cx="7152528" cy="1168334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.env.timeout(random.randint(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5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amount = math.ceil(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.bike.capacity//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-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.bike.level)</a:t>
            </a:r>
          </a:p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amount &gt; 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 </a:t>
            </a:r>
          </a:p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   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.bike.put(amount)</a:t>
            </a:r>
          </a:p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elif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amount &lt; 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   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.bike.get(</a:t>
            </a:r>
            <a:r>
              <a:rPr lang="en-GB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abs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(amount))</a:t>
            </a:r>
          </a:p>
        </p:txBody>
      </p:sp>
      <p:sp>
        <p:nvSpPr>
          <p:cNvPr id="25" name="流程图: 过程 24">
            <a:extLst>
              <a:ext uri="{FF2B5EF4-FFF2-40B4-BE49-F238E27FC236}">
                <a16:creationId xmlns:a16="http://schemas.microsoft.com/office/drawing/2014/main" id="{20491156-746A-427D-AE0D-D87E978DF083}"/>
              </a:ext>
            </a:extLst>
          </p:cNvPr>
          <p:cNvSpPr/>
          <p:nvPr/>
        </p:nvSpPr>
        <p:spPr>
          <a:xfrm>
            <a:off x="4733723" y="3157320"/>
            <a:ext cx="7152529" cy="356225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.env.timeout(random.randint(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3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36E171F-73C9-4FC6-88F4-6B85E5DC7CED}"/>
              </a:ext>
            </a:extLst>
          </p:cNvPr>
          <p:cNvCxnSpPr>
            <a:cxnSpLocks/>
          </p:cNvCxnSpPr>
          <p:nvPr/>
        </p:nvCxnSpPr>
        <p:spPr>
          <a:xfrm>
            <a:off x="610949" y="2272566"/>
            <a:ext cx="313709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流程图: 过程 28">
            <a:extLst>
              <a:ext uri="{FF2B5EF4-FFF2-40B4-BE49-F238E27FC236}">
                <a16:creationId xmlns:a16="http://schemas.microsoft.com/office/drawing/2014/main" id="{FBC29180-6D6F-40B7-8484-B7F2ADD33ED2}"/>
              </a:ext>
            </a:extLst>
          </p:cNvPr>
          <p:cNvSpPr/>
          <p:nvPr/>
        </p:nvSpPr>
        <p:spPr>
          <a:xfrm>
            <a:off x="4719656" y="1878259"/>
            <a:ext cx="7152528" cy="1169742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.bike = simpy.Container(env, init=num_bikes, capacity=capacity)</a:t>
            </a:r>
          </a:p>
          <a:p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.mon_proc = env.process(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.monitor_proc(env))</a:t>
            </a:r>
          </a:p>
          <a:p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.depot_station = depot_station</a:t>
            </a:r>
          </a:p>
          <a:p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.capacity = capacity</a:t>
            </a:r>
          </a:p>
          <a:p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.init_ratio = init_ratio</a:t>
            </a:r>
          </a:p>
          <a:p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.reset_ratio = reset_ratio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2072E41-6CA2-441C-8BAD-8B3BF1F8C4D8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3611383" y="2463130"/>
            <a:ext cx="1108273" cy="8871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F50B172B-536A-4F58-AF85-5A5002A4DC86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618417" y="3208400"/>
            <a:ext cx="1115306" cy="12703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8" name="文本框 77">
            <a:extLst>
              <a:ext uri="{FF2B5EF4-FFF2-40B4-BE49-F238E27FC236}">
                <a16:creationId xmlns:a16="http://schemas.microsoft.com/office/drawing/2014/main" id="{0404B1C2-EEBF-4C35-BF64-31B3294EE297}"/>
              </a:ext>
            </a:extLst>
          </p:cNvPr>
          <p:cNvSpPr txBox="1"/>
          <p:nvPr/>
        </p:nvSpPr>
        <p:spPr>
          <a:xfrm>
            <a:off x="451617" y="5107178"/>
            <a:ext cx="368194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Init with init_rato </a:t>
            </a:r>
            <a:r>
              <a:rPr lang="en-GB" sz="1100" b="0" i="0" dirty="0">
                <a:solidFill>
                  <a:srgbClr val="202124"/>
                </a:solidFill>
                <a:effectLst/>
                <a:latin typeface="Google Sans"/>
              </a:rPr>
              <a:t>×</a:t>
            </a:r>
            <a:r>
              <a:rPr lang="en-GB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capacity(the number of docks in the station)</a:t>
            </a:r>
            <a:r>
              <a:rPr lang="en-US" altLang="zh-CN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11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monitor process : If #bikes/capacity is not in the range[reset_ratio, 1-reset_ratio], repositioning vehicle will be called to refill/remove bikes, resetting the station to </a:t>
            </a:r>
            <a:r>
              <a:rPr lang="en-US" altLang="zh-CN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a state that </a:t>
            </a:r>
            <a:r>
              <a:rPr lang="en-GB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one half is empty, and one half is filled with bikes.</a:t>
            </a:r>
          </a:p>
        </p:txBody>
      </p:sp>
    </p:spTree>
    <p:extLst>
      <p:ext uri="{BB962C8B-B14F-4D97-AF65-F5344CB8AC3E}">
        <p14:creationId xmlns:p14="http://schemas.microsoft.com/office/powerpoint/2010/main" val="40840374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0574539-1349-4478-A9F2-013C8DA82F30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0EBB3AF0-7DC1-43FC-B1C1-1B0C6FAFB282}"/>
              </a:ext>
            </a:extLst>
          </p:cNvPr>
          <p:cNvSpPr/>
          <p:nvPr/>
        </p:nvSpPr>
        <p:spPr>
          <a:xfrm>
            <a:off x="535119" y="1876392"/>
            <a:ext cx="3123028" cy="1552608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b="1" dirty="0"/>
              <a:t>Depot station</a:t>
            </a:r>
          </a:p>
          <a:p>
            <a:pPr algn="ctr"/>
            <a:endParaRPr lang="en-GB" dirty="0"/>
          </a:p>
          <a:p>
            <a:pPr algn="ctr"/>
            <a:r>
              <a:rPr lang="en-GB" b="0" dirty="0">
                <a:solidFill>
                  <a:srgbClr val="795E26"/>
                </a:solidFill>
                <a:effectLst/>
              </a:rPr>
              <a:t>__init__(…)</a:t>
            </a:r>
            <a:endParaRPr lang="en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ctr"/>
            <a:r>
              <a:rPr lang="en-GB" dirty="0">
                <a:solidFill>
                  <a:srgbClr val="795E26"/>
                </a:solidFill>
              </a:rPr>
              <a:t>       </a:t>
            </a:r>
            <a:endParaRPr lang="en-GB" b="0" dirty="0">
              <a:solidFill>
                <a:srgbClr val="000000"/>
              </a:solidFill>
              <a:effectLst/>
            </a:endParaRPr>
          </a:p>
          <a:p>
            <a:pPr algn="ctr"/>
            <a:r>
              <a:rPr lang="en-GB" b="0" dirty="0">
                <a:solidFill>
                  <a:srgbClr val="795E26"/>
                </a:solidFill>
                <a:effectLst/>
              </a:rPr>
              <a:t>       monitor_proc(…)</a:t>
            </a:r>
          </a:p>
          <a:p>
            <a:pPr algn="ctr"/>
            <a:endParaRPr lang="en-GB" b="0" dirty="0">
              <a:solidFill>
                <a:srgbClr val="000000"/>
              </a:solidFill>
              <a:effectLst/>
            </a:endParaRPr>
          </a:p>
          <a:p>
            <a:endParaRPr lang="en-US" dirty="0"/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4BBBD89-BA8C-4487-B27E-12CB2C5A5DCA}"/>
              </a:ext>
            </a:extLst>
          </p:cNvPr>
          <p:cNvCxnSpPr>
            <a:cxnSpLocks/>
          </p:cNvCxnSpPr>
          <p:nvPr/>
        </p:nvCxnSpPr>
        <p:spPr>
          <a:xfrm>
            <a:off x="521051" y="2885643"/>
            <a:ext cx="313709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8235847-6447-4CB6-9645-32B61BAD8E08}"/>
              </a:ext>
            </a:extLst>
          </p:cNvPr>
          <p:cNvCxnSpPr>
            <a:cxnSpLocks/>
          </p:cNvCxnSpPr>
          <p:nvPr/>
        </p:nvCxnSpPr>
        <p:spPr>
          <a:xfrm>
            <a:off x="3571735" y="3314623"/>
            <a:ext cx="1147921" cy="1803456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17B689F8-9A5C-47F3-ADBF-0C78A834D617}"/>
              </a:ext>
            </a:extLst>
          </p:cNvPr>
          <p:cNvSpPr/>
          <p:nvPr/>
        </p:nvSpPr>
        <p:spPr>
          <a:xfrm>
            <a:off x="4719656" y="3747929"/>
            <a:ext cx="7152528" cy="2617894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200" dirty="0">
                <a:solidFill>
                  <a:srgbClr val="008000"/>
                </a:solidFill>
                <a:latin typeface="Courier New" panose="02070309020205020404" pitchFamily="49" charset="0"/>
              </a:rPr>
              <a:t>   # get the repo vehicle with c_id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</a:rPr>
              <a:t>   ……</a:t>
            </a:r>
          </a:p>
          <a:p>
            <a:r>
              <a:rPr lang="en-GB" sz="1200" dirty="0">
                <a:solidFill>
                  <a:srgbClr val="008000"/>
                </a:solidFill>
                <a:latin typeface="Courier New" panose="02070309020205020404" pitchFamily="49" charset="0"/>
              </a:rPr>
              <a:t>   # calculate departure_time_interval</a:t>
            </a:r>
          </a:p>
          <a:p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</a:rPr>
              <a:t>   ……</a:t>
            </a:r>
            <a:endParaRPr lang="en-GB" sz="12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waiting_event =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.env.timeout(departure_time_interval)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vehicle_signal_start | waiting_event</a:t>
            </a:r>
          </a:p>
          <a:p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len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(repo_vehicle.stations) &gt; 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 get station list stas from repo_vehicle.stations</a:t>
            </a:r>
          </a:p>
          <a:p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   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</a:rPr>
              <a:t>……</a:t>
            </a:r>
            <a:endParaRPr lang="en-GB" sz="1200" dirty="0">
              <a:solidFill>
                <a:srgbClr val="008000"/>
              </a:solidFill>
              <a:latin typeface="Courier New" panose="02070309020205020404" pitchFamily="49" charset="0"/>
            </a:endParaRP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station </a:t>
            </a:r>
            <a:r>
              <a:rPr lang="en-GB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stas: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.env.process(station.reset_station())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  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repo_vehicle.put(station, 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  <a:endParaRPr lang="en-GB" sz="1200" dirty="0">
              <a:solidFill>
                <a:srgbClr val="09885A"/>
              </a:solidFill>
              <a:latin typeface="Courier New" panose="02070309020205020404" pitchFamily="49" charset="0"/>
            </a:endParaRPr>
          </a:p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   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.env.timeout(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</a:t>
            </a:r>
            <a:r>
              <a:rPr lang="en-GB" sz="12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check the status every 1 minutes </a:t>
            </a:r>
            <a:endParaRPr lang="en-GB" sz="12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36E171F-73C9-4FC6-88F4-6B85E5DC7CED}"/>
              </a:ext>
            </a:extLst>
          </p:cNvPr>
          <p:cNvCxnSpPr>
            <a:cxnSpLocks/>
          </p:cNvCxnSpPr>
          <p:nvPr/>
        </p:nvCxnSpPr>
        <p:spPr>
          <a:xfrm>
            <a:off x="521051" y="2283615"/>
            <a:ext cx="313709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" name="流程图: 过程 28">
            <a:extLst>
              <a:ext uri="{FF2B5EF4-FFF2-40B4-BE49-F238E27FC236}">
                <a16:creationId xmlns:a16="http://schemas.microsoft.com/office/drawing/2014/main" id="{FBC29180-6D6F-40B7-8484-B7F2ADD33ED2}"/>
              </a:ext>
            </a:extLst>
          </p:cNvPr>
          <p:cNvSpPr/>
          <p:nvPr/>
        </p:nvSpPr>
        <p:spPr>
          <a:xfrm>
            <a:off x="4719656" y="1878259"/>
            <a:ext cx="7152528" cy="1377465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.vehicle_store = [Vehicle(id, MyContainer(env, init=num_stations//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\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                      capacity=num_stations//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), </a:t>
            </a:r>
            <a:r>
              <a:rPr lang="en-GB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True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 \</a:t>
            </a:r>
          </a:p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                      for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id </a:t>
            </a:r>
            <a:r>
              <a:rPr lang="en-GB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(num_vehicles)]</a:t>
            </a:r>
          </a:p>
          <a:p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.reset_threshold = reset_threshold</a:t>
            </a:r>
          </a:p>
          <a:p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.reset_delay = reset_delay</a:t>
            </a:r>
          </a:p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c_id </a:t>
            </a:r>
            <a:r>
              <a:rPr lang="en-GB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(num_vehicles):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.mon_proc = env.process(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.monitor_proc(env, c_id))</a:t>
            </a:r>
          </a:p>
        </p:txBody>
      </p: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D2072E41-6CA2-441C-8BAD-8B3BF1F8C4D8}"/>
              </a:ext>
            </a:extLst>
          </p:cNvPr>
          <p:cNvCxnSpPr>
            <a:cxnSpLocks/>
            <a:endCxn id="29" idx="1"/>
          </p:cNvCxnSpPr>
          <p:nvPr/>
        </p:nvCxnSpPr>
        <p:spPr>
          <a:xfrm flipV="1">
            <a:off x="3571735" y="2566992"/>
            <a:ext cx="1147921" cy="84637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E379B6D9-0D1F-4B5F-847C-72B5FC56E83D}"/>
              </a:ext>
            </a:extLst>
          </p:cNvPr>
          <p:cNvSpPr txBox="1"/>
          <p:nvPr/>
        </p:nvSpPr>
        <p:spPr>
          <a:xfrm>
            <a:off x="358999" y="3578000"/>
            <a:ext cx="377455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Init with capacity(num_vehicles). A vehicle is a container with capacity 10, meaning one vehicle can only serve at most 10 stations during one trip.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11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The monitor process : when a vehicle receives calls from some number of stations,  then it start departing to serve them. Note the number could be different in peak commuting hours.</a:t>
            </a:r>
          </a:p>
        </p:txBody>
      </p:sp>
    </p:spTree>
    <p:extLst>
      <p:ext uri="{BB962C8B-B14F-4D97-AF65-F5344CB8AC3E}">
        <p14:creationId xmlns:p14="http://schemas.microsoft.com/office/powerpoint/2010/main" val="16671005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0574539-1349-4478-A9F2-013C8DA82F30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0EBB3AF0-7DC1-43FC-B1C1-1B0C6FAFB282}"/>
              </a:ext>
            </a:extLst>
          </p:cNvPr>
          <p:cNvSpPr/>
          <p:nvPr/>
        </p:nvSpPr>
        <p:spPr>
          <a:xfrm>
            <a:off x="572823" y="1907573"/>
            <a:ext cx="3123028" cy="2565706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b="1" dirty="0"/>
              <a:t>Passenger</a:t>
            </a:r>
          </a:p>
          <a:p>
            <a:endParaRPr lang="en-GB" dirty="0"/>
          </a:p>
          <a:p>
            <a:pPr algn="ctr"/>
            <a:r>
              <a:rPr lang="en-GB" b="0" dirty="0">
                <a:solidFill>
                  <a:srgbClr val="795E26"/>
                </a:solidFill>
                <a:effectLst/>
              </a:rPr>
              <a:t>__init__(…)</a:t>
            </a:r>
            <a:endParaRPr lang="en-GB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pPr algn="ctr"/>
            <a:endParaRPr lang="en-GB" dirty="0">
              <a:solidFill>
                <a:srgbClr val="795E26"/>
              </a:solidFill>
            </a:endParaRPr>
          </a:p>
          <a:p>
            <a:pPr algn="ctr"/>
            <a:r>
              <a:rPr lang="en-GB" dirty="0">
                <a:solidFill>
                  <a:srgbClr val="795E26"/>
                </a:solidFill>
              </a:rPr>
              <a:t>Get a bike</a:t>
            </a:r>
          </a:p>
          <a:p>
            <a:pPr algn="ctr"/>
            <a:endParaRPr lang="en-GB" dirty="0">
              <a:solidFill>
                <a:srgbClr val="795E26"/>
              </a:solidFill>
            </a:endParaRPr>
          </a:p>
          <a:p>
            <a:pPr algn="ctr"/>
            <a:r>
              <a:rPr lang="en-US" altLang="zh-CN" dirty="0">
                <a:solidFill>
                  <a:srgbClr val="795E26"/>
                </a:solidFill>
              </a:rPr>
              <a:t>Travelling</a:t>
            </a:r>
          </a:p>
          <a:p>
            <a:pPr algn="ctr"/>
            <a:endParaRPr lang="en-US" dirty="0">
              <a:solidFill>
                <a:srgbClr val="795E26"/>
              </a:solidFill>
            </a:endParaRPr>
          </a:p>
          <a:p>
            <a:pPr algn="ctr"/>
            <a:r>
              <a:rPr lang="en-US" altLang="zh-CN" dirty="0">
                <a:solidFill>
                  <a:srgbClr val="795E26"/>
                </a:solidFill>
              </a:rPr>
              <a:t>Put a bike</a:t>
            </a:r>
            <a:endParaRPr lang="en-GB" dirty="0">
              <a:solidFill>
                <a:srgbClr val="795E26"/>
              </a:solidFill>
            </a:endParaRPr>
          </a:p>
        </p:txBody>
      </p: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C4BBBD89-BA8C-4487-B27E-12CB2C5A5DCA}"/>
              </a:ext>
            </a:extLst>
          </p:cNvPr>
          <p:cNvCxnSpPr>
            <a:cxnSpLocks/>
          </p:cNvCxnSpPr>
          <p:nvPr/>
        </p:nvCxnSpPr>
        <p:spPr>
          <a:xfrm>
            <a:off x="558755" y="2912287"/>
            <a:ext cx="313709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E3679B3-7766-4FAE-B819-3F51BF2E15B9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3519753" y="3199931"/>
            <a:ext cx="1187463" cy="27049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B9E9BE8-4435-4ED9-BD07-E3F95CF9CA8F}"/>
              </a:ext>
            </a:extLst>
          </p:cNvPr>
          <p:cNvCxnSpPr>
            <a:cxnSpLocks/>
            <a:endCxn id="25" idx="1"/>
          </p:cNvCxnSpPr>
          <p:nvPr/>
        </p:nvCxnSpPr>
        <p:spPr>
          <a:xfrm>
            <a:off x="3532621" y="3764972"/>
            <a:ext cx="1174593" cy="53019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8235847-6447-4CB6-9645-32B61BAD8E0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532621" y="4326785"/>
            <a:ext cx="1174597" cy="102278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17B689F8-9A5C-47F3-ADBF-0C78A834D617}"/>
              </a:ext>
            </a:extLst>
          </p:cNvPr>
          <p:cNvSpPr/>
          <p:nvPr/>
        </p:nvSpPr>
        <p:spPr>
          <a:xfrm>
            <a:off x="4707218" y="4682664"/>
            <a:ext cx="7152529" cy="1333806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request = </a:t>
            </a:r>
            <a:r>
              <a:rPr lang="en-GB" sz="1200" dirty="0">
                <a:solidFill>
                  <a:srgbClr val="001080"/>
                </a:solidFill>
                <a:latin typeface="Courier New" panose="02070309020205020404" pitchFamily="49" charset="0"/>
              </a:rPr>
              <a:t>self</a:t>
            </a:r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.end_station.bike.put(</a:t>
            </a:r>
            <a:r>
              <a:rPr lang="en-GB" sz="1200" dirty="0">
                <a:solidFill>
                  <a:srgbClr val="09885A"/>
                </a:solidFill>
                <a:latin typeface="Courier New" panose="02070309020205020404" pitchFamily="49" charset="0"/>
              </a:rPr>
              <a:t>1</a:t>
            </a:r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</a:t>
            </a:r>
          </a:p>
          <a:p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waiting_event = </a:t>
            </a:r>
            <a:r>
              <a:rPr lang="en-GB" sz="1200" dirty="0">
                <a:solidFill>
                  <a:srgbClr val="001080"/>
                </a:solidFill>
                <a:latin typeface="Courier New" panose="02070309020205020404" pitchFamily="49" charset="0"/>
              </a:rPr>
              <a:t>self</a:t>
            </a:r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.env.timeout(random.randrange(</a:t>
            </a:r>
            <a:r>
              <a:rPr lang="en-GB" sz="1200" dirty="0">
                <a:solidFill>
                  <a:srgbClr val="09885A"/>
                </a:solidFill>
                <a:latin typeface="Courier New" panose="02070309020205020404" pitchFamily="49" charset="0"/>
              </a:rPr>
              <a:t>20</a:t>
            </a:r>
            <a:r>
              <a:rPr lang="en-GB" sz="1200" dirty="0">
                <a:solidFill>
                  <a:schemeClr val="tx1"/>
                </a:solidFill>
                <a:latin typeface="Courier New" panose="02070309020205020404" pitchFamily="49" charset="0"/>
              </a:rPr>
              <a:t>,</a:t>
            </a:r>
            <a:r>
              <a:rPr lang="en-GB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30</a:t>
            </a:r>
            <a:r>
              <a:rPr lang="en-GB" sz="1200" dirty="0">
                <a:solidFill>
                  <a:srgbClr val="000000"/>
                </a:solidFill>
                <a:latin typeface="Courier New" panose="02070309020205020404" pitchFamily="49" charset="0"/>
              </a:rPr>
              <a:t>))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 = 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request | waiting_event</a:t>
            </a:r>
          </a:p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request </a:t>
            </a:r>
            <a:r>
              <a:rPr lang="en-GB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res: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.env.process(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.end_station.put_bike(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.passenger_id))</a:t>
            </a:r>
          </a:p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request.cancel() </a:t>
            </a:r>
            <a:r>
              <a:rPr lang="en-GB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 The request is cancelled; passenger abandon the bike </a:t>
            </a:r>
          </a:p>
        </p:txBody>
      </p:sp>
      <p:sp>
        <p:nvSpPr>
          <p:cNvPr id="21" name="流程图: 过程 20">
            <a:extLst>
              <a:ext uri="{FF2B5EF4-FFF2-40B4-BE49-F238E27FC236}">
                <a16:creationId xmlns:a16="http://schemas.microsoft.com/office/drawing/2014/main" id="{684912A6-6881-4C26-8DE8-F1E99EB74A08}"/>
              </a:ext>
            </a:extLst>
          </p:cNvPr>
          <p:cNvSpPr/>
          <p:nvPr/>
        </p:nvSpPr>
        <p:spPr>
          <a:xfrm>
            <a:off x="4707216" y="2549946"/>
            <a:ext cx="7152528" cy="1354067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request =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.start_station.bike.get(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waiting_event =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.env.timeout(random.randrange(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20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res = 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request | waiting_event</a:t>
            </a:r>
          </a:p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if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request </a:t>
            </a:r>
            <a:r>
              <a:rPr lang="en-GB" sz="12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res: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</a:t>
            </a:r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.env.process(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.start_station.get_bike(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.passenger_id))</a:t>
            </a:r>
          </a:p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else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:</a:t>
            </a:r>
          </a:p>
          <a:p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request.cancel() </a:t>
            </a:r>
            <a:r>
              <a:rPr lang="en-GB" sz="1200" dirty="0">
                <a:solidFill>
                  <a:srgbClr val="008000"/>
                </a:solidFill>
                <a:latin typeface="Courier New" panose="02070309020205020404" pitchFamily="49" charset="0"/>
              </a:rPr>
              <a:t># The request is cancelled; passenger leaves </a:t>
            </a:r>
          </a:p>
        </p:txBody>
      </p:sp>
      <p:sp>
        <p:nvSpPr>
          <p:cNvPr id="25" name="流程图: 过程 24">
            <a:extLst>
              <a:ext uri="{FF2B5EF4-FFF2-40B4-BE49-F238E27FC236}">
                <a16:creationId xmlns:a16="http://schemas.microsoft.com/office/drawing/2014/main" id="{20491156-746A-427D-AE0D-D87E978DF083}"/>
              </a:ext>
            </a:extLst>
          </p:cNvPr>
          <p:cNvSpPr/>
          <p:nvPr/>
        </p:nvSpPr>
        <p:spPr>
          <a:xfrm>
            <a:off x="4707214" y="4117054"/>
            <a:ext cx="7152529" cy="356225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.env.timeout(random.randint(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10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</a:t>
            </a:r>
            <a:r>
              <a:rPr lang="en-GB" sz="1200" dirty="0">
                <a:solidFill>
                  <a:srgbClr val="09885A"/>
                </a:solidFill>
                <a:latin typeface="Courier New" panose="02070309020205020404" pitchFamily="49" charset="0"/>
              </a:rPr>
              <a:t>3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*</a:t>
            </a:r>
            <a:r>
              <a:rPr lang="en-GB" sz="12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60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))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36E171F-73C9-4FC6-88F4-6B85E5DC7CED}"/>
              </a:ext>
            </a:extLst>
          </p:cNvPr>
          <p:cNvCxnSpPr>
            <a:cxnSpLocks/>
          </p:cNvCxnSpPr>
          <p:nvPr/>
        </p:nvCxnSpPr>
        <p:spPr>
          <a:xfrm>
            <a:off x="558755" y="2309950"/>
            <a:ext cx="313709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3" name="流程图: 过程 22">
            <a:extLst>
              <a:ext uri="{FF2B5EF4-FFF2-40B4-BE49-F238E27FC236}">
                <a16:creationId xmlns:a16="http://schemas.microsoft.com/office/drawing/2014/main" id="{26441FCA-8BEC-4DCC-B37D-1761F95E3AA2}"/>
              </a:ext>
            </a:extLst>
          </p:cNvPr>
          <p:cNvSpPr/>
          <p:nvPr/>
        </p:nvSpPr>
        <p:spPr>
          <a:xfrm>
            <a:off x="4707215" y="1908883"/>
            <a:ext cx="7152529" cy="462950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.start_station = start_station</a:t>
            </a:r>
          </a:p>
          <a:p>
            <a:r>
              <a:rPr lang="en-GB" sz="1200" b="0" dirty="0">
                <a:solidFill>
                  <a:srgbClr val="001080"/>
                </a:solidFill>
                <a:effectLst/>
                <a:latin typeface="Courier New" panose="02070309020205020404" pitchFamily="49" charset="0"/>
              </a:rPr>
              <a:t>self</a:t>
            </a:r>
            <a:r>
              <a:rPr lang="en-GB" sz="12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.end_station = end_station</a:t>
            </a: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DA597675-51C2-4E7A-B342-75364ED962DD}"/>
              </a:ext>
            </a:extLst>
          </p:cNvPr>
          <p:cNvCxnSpPr>
            <a:cxnSpLocks/>
          </p:cNvCxnSpPr>
          <p:nvPr/>
        </p:nvCxnSpPr>
        <p:spPr>
          <a:xfrm flipV="1">
            <a:off x="3532621" y="2158793"/>
            <a:ext cx="1161730" cy="438802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09984532-E5C5-4B5F-87EA-17E671CD0968}"/>
              </a:ext>
            </a:extLst>
          </p:cNvPr>
          <p:cNvSpPr txBox="1"/>
          <p:nvPr/>
        </p:nvSpPr>
        <p:spPr>
          <a:xfrm>
            <a:off x="312180" y="4613833"/>
            <a:ext cx="380130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Passengers are generated with different arrival rates in five periods(early-hours, morning, noon, evening, midnight), amounting to around 3720 per day. The time interval between two consecutive passenger follows the exponential distribution.</a:t>
            </a:r>
          </a:p>
          <a:p>
            <a:pPr marL="171450" indent="-171450" algn="l">
              <a:buFont typeface="Arial" panose="020B0604020202020204" pitchFamily="34" charset="0"/>
              <a:buChar char="•"/>
            </a:pPr>
            <a:endParaRPr lang="en-GB" sz="1100" b="0" i="0" dirty="0">
              <a:solidFill>
                <a:srgbClr val="21212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2F9B424C-3AC3-4715-9A95-2E272E61C3D3}"/>
              </a:ext>
            </a:extLst>
          </p:cNvPr>
          <p:cNvSpPr txBox="1"/>
          <p:nvPr/>
        </p:nvSpPr>
        <p:spPr>
          <a:xfrm>
            <a:off x="312181" y="5602908"/>
            <a:ext cx="439503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Passengers have a limited patience to get/put a bike :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(10, 20) minutes to get a bike, otherwise they would leave.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(20, 30) minutes to put a bike, otherwise they may not park the bike in the dock properly.</a:t>
            </a:r>
          </a:p>
        </p:txBody>
      </p:sp>
    </p:spTree>
    <p:extLst>
      <p:ext uri="{BB962C8B-B14F-4D97-AF65-F5344CB8AC3E}">
        <p14:creationId xmlns:p14="http://schemas.microsoft.com/office/powerpoint/2010/main" val="2524935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50574539-1349-4478-A9F2-013C8DA82F30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Implementation</a:t>
            </a:r>
          </a:p>
        </p:txBody>
      </p:sp>
      <p:sp>
        <p:nvSpPr>
          <p:cNvPr id="7" name="流程图: 过程 6">
            <a:extLst>
              <a:ext uri="{FF2B5EF4-FFF2-40B4-BE49-F238E27FC236}">
                <a16:creationId xmlns:a16="http://schemas.microsoft.com/office/drawing/2014/main" id="{0EBB3AF0-7DC1-43FC-B1C1-1B0C6FAFB282}"/>
              </a:ext>
            </a:extLst>
          </p:cNvPr>
          <p:cNvSpPr/>
          <p:nvPr/>
        </p:nvSpPr>
        <p:spPr>
          <a:xfrm>
            <a:off x="599328" y="2298057"/>
            <a:ext cx="3123028" cy="2582871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GB" b="1" dirty="0"/>
              <a:t>Main</a:t>
            </a:r>
          </a:p>
          <a:p>
            <a:pPr algn="ctr"/>
            <a:endParaRPr lang="en-GB" dirty="0">
              <a:solidFill>
                <a:srgbClr val="795E26"/>
              </a:solidFill>
            </a:endParaRPr>
          </a:p>
          <a:p>
            <a:r>
              <a:rPr lang="en-GB" dirty="0">
                <a:solidFill>
                  <a:srgbClr val="795E26"/>
                </a:solidFill>
              </a:rPr>
              <a:t>                  day_splitting</a:t>
            </a:r>
          </a:p>
          <a:p>
            <a:endParaRPr lang="en-GB" dirty="0">
              <a:solidFill>
                <a:srgbClr val="795E26"/>
              </a:solidFill>
            </a:endParaRPr>
          </a:p>
          <a:p>
            <a:endParaRPr lang="en-GB" dirty="0">
              <a:solidFill>
                <a:srgbClr val="795E26"/>
              </a:solidFill>
            </a:endParaRPr>
          </a:p>
          <a:p>
            <a:r>
              <a:rPr lang="en-GB" dirty="0">
                <a:solidFill>
                  <a:srgbClr val="795E26"/>
                </a:solidFill>
              </a:rPr>
              <a:t>	 run_system(…)</a:t>
            </a:r>
          </a:p>
          <a:p>
            <a:r>
              <a:rPr lang="en-GB" dirty="0">
                <a:solidFill>
                  <a:srgbClr val="795E26"/>
                </a:solidFill>
              </a:rPr>
              <a:t>            </a:t>
            </a:r>
          </a:p>
          <a:p>
            <a:r>
              <a:rPr lang="en-GB" dirty="0">
                <a:solidFill>
                  <a:srgbClr val="795E26"/>
                </a:solidFill>
              </a:rPr>
              <a:t>                   main(…)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E3679B3-7766-4FAE-B819-3F51BF2E15B9}"/>
              </a:ext>
            </a:extLst>
          </p:cNvPr>
          <p:cNvCxnSpPr>
            <a:cxnSpLocks/>
          </p:cNvCxnSpPr>
          <p:nvPr/>
        </p:nvCxnSpPr>
        <p:spPr>
          <a:xfrm flipV="1">
            <a:off x="3559126" y="2283396"/>
            <a:ext cx="1256212" cy="723865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8B9E9BE8-4435-4ED9-BD07-E3F95CF9CA8F}"/>
              </a:ext>
            </a:extLst>
          </p:cNvPr>
          <p:cNvCxnSpPr>
            <a:cxnSpLocks/>
          </p:cNvCxnSpPr>
          <p:nvPr/>
        </p:nvCxnSpPr>
        <p:spPr>
          <a:xfrm>
            <a:off x="3559126" y="4160795"/>
            <a:ext cx="1174596" cy="0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8235847-6447-4CB6-9645-32B61BAD8E08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559125" y="4683021"/>
            <a:ext cx="1174596" cy="1489298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0" name="流程图: 过程 19">
            <a:extLst>
              <a:ext uri="{FF2B5EF4-FFF2-40B4-BE49-F238E27FC236}">
                <a16:creationId xmlns:a16="http://schemas.microsoft.com/office/drawing/2014/main" id="{17B689F8-9A5C-47F3-ADBF-0C78A834D617}"/>
              </a:ext>
            </a:extLst>
          </p:cNvPr>
          <p:cNvSpPr/>
          <p:nvPr/>
        </p:nvSpPr>
        <p:spPr>
          <a:xfrm>
            <a:off x="4733721" y="5836556"/>
            <a:ext cx="7152529" cy="671525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Run the simulation</a:t>
            </a:r>
            <a:endParaRPr lang="en-GB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env = simpy.Environment()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env.run(env.process(run_system(env, num_vehicles, num_stations, capacity, init_ratio, reset_ratio, reset_threshold, reset_delay)))</a:t>
            </a:r>
          </a:p>
        </p:txBody>
      </p:sp>
      <p:sp>
        <p:nvSpPr>
          <p:cNvPr id="21" name="流程图: 过程 20">
            <a:extLst>
              <a:ext uri="{FF2B5EF4-FFF2-40B4-BE49-F238E27FC236}">
                <a16:creationId xmlns:a16="http://schemas.microsoft.com/office/drawing/2014/main" id="{684912A6-6881-4C26-8DE8-F1E99EB74A08}"/>
              </a:ext>
            </a:extLst>
          </p:cNvPr>
          <p:cNvSpPr/>
          <p:nvPr/>
        </p:nvSpPr>
        <p:spPr>
          <a:xfrm>
            <a:off x="4733721" y="3120544"/>
            <a:ext cx="7152528" cy="2529515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depot_station = Depot_Station(env, num_vehicles, num_stations, reset_threshold, reset_delay)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stations = [Station(env, id, depot_station, math.ceil(capacity*init_ratio), \</a:t>
            </a:r>
          </a:p>
          <a:p>
            <a:r>
              <a:rPr lang="en-GB" sz="900" dirty="0">
                <a:solidFill>
                  <a:srgbClr val="000000"/>
                </a:solidFill>
                <a:latin typeface="Courier New" panose="02070309020205020404" pitchFamily="49" charset="0"/>
              </a:rPr>
              <a:t>           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capacity, init_ratio, reset_ratio) </a:t>
            </a:r>
            <a:r>
              <a:rPr lang="en-GB" sz="9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id </a:t>
            </a:r>
            <a:r>
              <a:rPr lang="en-GB" sz="9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</a:t>
            </a:r>
            <a:r>
              <a:rPr lang="en-GB" sz="900" b="0" dirty="0">
                <a:solidFill>
                  <a:srgbClr val="795E26"/>
                </a:solidFill>
                <a:effectLst/>
                <a:latin typeface="Courier New" panose="02070309020205020404" pitchFamily="49" charset="0"/>
              </a:rPr>
              <a:t>range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(num_stations)]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passenger_id = </a:t>
            </a:r>
            <a:r>
              <a:rPr lang="en-GB" sz="9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</a:p>
          <a:p>
            <a:endParaRPr lang="en-GB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9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for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_, (duration, rate) </a:t>
            </a:r>
            <a:r>
              <a:rPr lang="en-GB" sz="900" b="0" dirty="0">
                <a:solidFill>
                  <a:srgbClr val="0000FF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day_splitting.items():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period = </a:t>
            </a:r>
            <a:r>
              <a:rPr lang="en-GB" sz="9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0</a:t>
            </a:r>
            <a:endParaRPr lang="en-GB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</a:t>
            </a:r>
            <a:r>
              <a:rPr lang="en-GB" sz="9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while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(period &lt;= duration):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start_station, end_station = random.choice(stations), random.choice(stations)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pax = Passenger(env, passenger_id, start_station, end_station)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env.process(</a:t>
            </a:r>
            <a:r>
              <a:rPr lang="en-GB" sz="900" b="0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pax.behave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())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GB" sz="900" b="0" dirty="0">
                <a:solidFill>
                  <a:srgbClr val="008000"/>
                </a:solidFill>
                <a:effectLst/>
                <a:latin typeface="Courier New" panose="02070309020205020404" pitchFamily="49" charset="0"/>
              </a:rPr>
              <a:t># Using the inverse CDF algorithm to generate passengers from the exponential distribution</a:t>
            </a:r>
            <a:endParaRPr lang="en-GB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p = random.random()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interval_arrival_time = -math.log(</a:t>
            </a:r>
            <a:r>
              <a:rPr lang="en-GB" sz="9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1.0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- p)/rate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period += interval_arrival_time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passenger_id += </a:t>
            </a:r>
            <a:r>
              <a:rPr lang="en-GB" sz="9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1</a:t>
            </a:r>
            <a:endParaRPr lang="en-GB" sz="900" b="0" dirty="0">
              <a:solidFill>
                <a:srgbClr val="000000"/>
              </a:solidFill>
              <a:effectLst/>
              <a:latin typeface="Courier New" panose="02070309020205020404" pitchFamily="49" charset="0"/>
            </a:endParaRP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 </a:t>
            </a:r>
            <a:r>
              <a:rPr lang="en-GB" sz="900" b="0" dirty="0">
                <a:solidFill>
                  <a:srgbClr val="AF00DB"/>
                </a:solidFill>
                <a:effectLst/>
                <a:latin typeface="Courier New" panose="02070309020205020404" pitchFamily="49" charset="0"/>
              </a:rPr>
              <a:t>yield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env.timeout(interval_arrival_time)</a:t>
            </a:r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D36E171F-73C9-4FC6-88F4-6B85E5DC7CED}"/>
              </a:ext>
            </a:extLst>
          </p:cNvPr>
          <p:cNvCxnSpPr>
            <a:cxnSpLocks/>
          </p:cNvCxnSpPr>
          <p:nvPr/>
        </p:nvCxnSpPr>
        <p:spPr>
          <a:xfrm>
            <a:off x="585260" y="2700435"/>
            <a:ext cx="313709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683D88C5-B2ED-4615-BE28-093A20D4685B}"/>
              </a:ext>
            </a:extLst>
          </p:cNvPr>
          <p:cNvCxnSpPr>
            <a:cxnSpLocks/>
          </p:cNvCxnSpPr>
          <p:nvPr/>
        </p:nvCxnSpPr>
        <p:spPr>
          <a:xfrm>
            <a:off x="585260" y="3302772"/>
            <a:ext cx="3137096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" name="流程图: 过程 14">
            <a:extLst>
              <a:ext uri="{FF2B5EF4-FFF2-40B4-BE49-F238E27FC236}">
                <a16:creationId xmlns:a16="http://schemas.microsoft.com/office/drawing/2014/main" id="{1474ADD6-CC9E-4B43-B6E3-A4B2C60666A7}"/>
              </a:ext>
            </a:extLst>
          </p:cNvPr>
          <p:cNvSpPr/>
          <p:nvPr/>
        </p:nvSpPr>
        <p:spPr>
          <a:xfrm>
            <a:off x="4733722" y="1775363"/>
            <a:ext cx="7152529" cy="1045405"/>
          </a:xfrm>
          <a:prstGeom prst="flowChartProcess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day_splitting = {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GB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"early-hours"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: (night_duration/</a:t>
            </a:r>
            <a:r>
              <a:rPr lang="en-GB" sz="9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night_rate),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GB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"morning"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: (morning_duration, peak_rate),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GB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"noon"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: (noon_duration, noon_rate),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GB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"evening"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: (evening_duration, peak_rate),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    </a:t>
            </a:r>
            <a:r>
              <a:rPr lang="en-GB" sz="900" b="0" dirty="0">
                <a:solidFill>
                  <a:srgbClr val="A31515"/>
                </a:solidFill>
                <a:effectLst/>
                <a:latin typeface="Courier New" panose="02070309020205020404" pitchFamily="49" charset="0"/>
              </a:rPr>
              <a:t>"midnight"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 : (night_duration/</a:t>
            </a:r>
            <a:r>
              <a:rPr lang="en-GB" sz="900" b="0" dirty="0">
                <a:solidFill>
                  <a:srgbClr val="09885A"/>
                </a:solidFill>
                <a:effectLst/>
                <a:latin typeface="Courier New" panose="02070309020205020404" pitchFamily="49" charset="0"/>
              </a:rPr>
              <a:t>2</a:t>
            </a:r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, night_rate)</a:t>
            </a:r>
          </a:p>
          <a:p>
            <a:r>
              <a:rPr lang="en-GB" sz="900" b="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}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14DF1CF-235A-4AE1-974E-39F5C32E614E}"/>
              </a:ext>
            </a:extLst>
          </p:cNvPr>
          <p:cNvSpPr txBox="1"/>
          <p:nvPr/>
        </p:nvSpPr>
        <p:spPr>
          <a:xfrm>
            <a:off x="1410313" y="5032939"/>
            <a:ext cx="312302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1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Run the system.</a:t>
            </a:r>
            <a:endParaRPr lang="en-GB" sz="1100" dirty="0"/>
          </a:p>
        </p:txBody>
      </p:sp>
    </p:spTree>
    <p:extLst>
      <p:ext uri="{BB962C8B-B14F-4D97-AF65-F5344CB8AC3E}">
        <p14:creationId xmlns:p14="http://schemas.microsoft.com/office/powerpoint/2010/main" val="2322595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75E4C9-70CA-416A-92BC-C886788F8585}"/>
              </a:ext>
            </a:extLst>
          </p:cNvPr>
          <p:cNvSpPr txBox="1">
            <a:spLocks/>
          </p:cNvSpPr>
          <p:nvPr/>
        </p:nvSpPr>
        <p:spPr>
          <a:xfrm>
            <a:off x="4133557" y="681037"/>
            <a:ext cx="3924886" cy="711663"/>
          </a:xfrm>
          <a:prstGeom prst="rect">
            <a:avLst/>
          </a:prstGeom>
          <a:solidFill>
            <a:srgbClr val="72B881"/>
          </a:solidFill>
          <a:ln>
            <a:solidFill>
              <a:schemeClr val="bg1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46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Case study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4996C8A-41E6-411F-A9DF-0D5A3084B7AE}"/>
              </a:ext>
            </a:extLst>
          </p:cNvPr>
          <p:cNvSpPr txBox="1"/>
          <p:nvPr/>
        </p:nvSpPr>
        <p:spPr>
          <a:xfrm>
            <a:off x="1331843" y="1726234"/>
            <a:ext cx="9528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altLang="zh-C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Base</a:t>
            </a:r>
            <a:r>
              <a:rPr lang="en-US" altLang="zh-CN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 case (no </a:t>
            </a:r>
            <a:r>
              <a:rPr lang="en-GB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Patience strategy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, no </a:t>
            </a:r>
            <a:r>
              <a:rPr lang="en-GB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Refilling strategy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).</a:t>
            </a:r>
          </a:p>
        </p:txBody>
      </p:sp>
      <p:graphicFrame>
        <p:nvGraphicFramePr>
          <p:cNvPr id="10" name="表格 5">
            <a:extLst>
              <a:ext uri="{FF2B5EF4-FFF2-40B4-BE49-F238E27FC236}">
                <a16:creationId xmlns:a16="http://schemas.microsoft.com/office/drawing/2014/main" id="{F6889354-5133-4580-ADF3-322AF7F02B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330878"/>
              </p:ext>
            </p:extLst>
          </p:nvPr>
        </p:nvGraphicFramePr>
        <p:xfrm>
          <a:off x="1823804" y="2461326"/>
          <a:ext cx="3426808" cy="109728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19599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</a:tbl>
          </a:graphicData>
        </a:graphic>
      </p:graphicFrame>
      <p:graphicFrame>
        <p:nvGraphicFramePr>
          <p:cNvPr id="11" name="表格 5">
            <a:extLst>
              <a:ext uri="{FF2B5EF4-FFF2-40B4-BE49-F238E27FC236}">
                <a16:creationId xmlns:a16="http://schemas.microsoft.com/office/drawing/2014/main" id="{4836B2B4-9649-4A98-96C4-2974524CF1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4601493"/>
              </p:ext>
            </p:extLst>
          </p:nvPr>
        </p:nvGraphicFramePr>
        <p:xfrm>
          <a:off x="6095998" y="2461326"/>
          <a:ext cx="4934804" cy="146304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2467402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2467402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effectLst/>
                        </a:rPr>
                        <a:t>Average-waiting-time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33 mins 19 secs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Max-waiting-time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374 mins 56 secs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N_passengers_ arrived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3743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N_passengers_served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GB" sz="1800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3428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A2CAC88-77C8-4BC8-BA18-15F239968BF9}"/>
              </a:ext>
            </a:extLst>
          </p:cNvPr>
          <p:cNvSpPr txBox="1"/>
          <p:nvPr/>
        </p:nvSpPr>
        <p:spPr>
          <a:xfrm>
            <a:off x="1331843" y="4290126"/>
            <a:ext cx="95283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212121"/>
                </a:solidFill>
                <a:latin typeface="Roboto" panose="02000000000000000000" pitchFamily="2" charset="0"/>
              </a:rPr>
              <a:t>Base case + </a:t>
            </a:r>
            <a:r>
              <a:rPr lang="en-GB" b="1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Patience strategy</a:t>
            </a:r>
            <a:r>
              <a:rPr lang="en-GB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.</a:t>
            </a:r>
          </a:p>
        </p:txBody>
      </p:sp>
      <p:graphicFrame>
        <p:nvGraphicFramePr>
          <p:cNvPr id="13" name="表格 5">
            <a:extLst>
              <a:ext uri="{FF2B5EF4-FFF2-40B4-BE49-F238E27FC236}">
                <a16:creationId xmlns:a16="http://schemas.microsoft.com/office/drawing/2014/main" id="{F3E1E245-EFAE-4986-AD4C-29BFCF5303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5070552"/>
              </p:ext>
            </p:extLst>
          </p:nvPr>
        </p:nvGraphicFramePr>
        <p:xfrm>
          <a:off x="1823804" y="5019365"/>
          <a:ext cx="3426808" cy="109728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1713404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1713404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19599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N.stations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</a:rPr>
                        <a:t>Capacity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r>
                        <a:rPr lang="en-GB" sz="1800" b="1" kern="1200">
                          <a:solidFill>
                            <a:schemeClr val="tx1"/>
                          </a:solidFill>
                          <a:effectLst/>
                        </a:rPr>
                        <a:t>Init-ratio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0.7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</a:tbl>
          </a:graphicData>
        </a:graphic>
      </p:graphicFrame>
      <p:graphicFrame>
        <p:nvGraphicFramePr>
          <p:cNvPr id="14" name="表格 5">
            <a:extLst>
              <a:ext uri="{FF2B5EF4-FFF2-40B4-BE49-F238E27FC236}">
                <a16:creationId xmlns:a16="http://schemas.microsoft.com/office/drawing/2014/main" id="{6423825A-1FFA-4EE9-B43C-80CAF75B65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26521"/>
              </p:ext>
            </p:extLst>
          </p:nvPr>
        </p:nvGraphicFramePr>
        <p:xfrm>
          <a:off x="6095998" y="4290126"/>
          <a:ext cx="4934804" cy="2194560"/>
        </p:xfrm>
        <a:graphic>
          <a:graphicData uri="http://schemas.openxmlformats.org/drawingml/2006/table">
            <a:tbl>
              <a:tblPr firstCol="1" bandRow="1">
                <a:tableStyleId>{8799B23B-EC83-4686-B30A-512413B5E67A}</a:tableStyleId>
              </a:tblPr>
              <a:tblGrid>
                <a:gridCol w="2467402">
                  <a:extLst>
                    <a:ext uri="{9D8B030D-6E8A-4147-A177-3AD203B41FA5}">
                      <a16:colId xmlns:a16="http://schemas.microsoft.com/office/drawing/2014/main" val="873513105"/>
                    </a:ext>
                  </a:extLst>
                </a:gridCol>
                <a:gridCol w="2467402">
                  <a:extLst>
                    <a:ext uri="{9D8B030D-6E8A-4147-A177-3AD203B41FA5}">
                      <a16:colId xmlns:a16="http://schemas.microsoft.com/office/drawing/2014/main" val="2007135220"/>
                    </a:ext>
                  </a:extLst>
                </a:gridCol>
              </a:tblGrid>
              <a:tr h="221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dirty="0">
                          <a:effectLst/>
                        </a:rPr>
                        <a:t>Average-waiting-time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4 mins 24 secs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9385987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Max-waiting-time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29 mins 0 secs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6494453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N_impatiences_get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705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659701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N_impatiences_put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4460215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N_passengers_ arrived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3713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9395474"/>
                  </a:ext>
                </a:extLst>
              </a:tr>
              <a:tr h="2219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800" b="1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N_passengers_served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dirty="0"/>
                        <a:t>2904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131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01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2505</TotalTime>
  <Words>2199</Words>
  <Application>Microsoft Office PowerPoint</Application>
  <PresentationFormat>宽屏</PresentationFormat>
  <Paragraphs>531</Paragraphs>
  <Slides>26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5" baseType="lpstr">
      <vt:lpstr>-apple-system</vt:lpstr>
      <vt:lpstr>Google Sans</vt:lpstr>
      <vt:lpstr>Arial</vt:lpstr>
      <vt:lpstr>Calibri</vt:lpstr>
      <vt:lpstr>Calibri Light</vt:lpstr>
      <vt:lpstr>Courier New</vt:lpstr>
      <vt:lpstr>Roboto</vt:lpstr>
      <vt:lpstr>Wingdings</vt:lpstr>
      <vt:lpstr>Office 主题​​</vt:lpstr>
      <vt:lpstr>Modelling Bike Sharing with SimPy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Modelling Bike Sharing with SimPy</dc:title>
  <dc:creator>Lanpei Li</dc:creator>
  <cp:lastModifiedBy>Lanpei Li</cp:lastModifiedBy>
  <cp:revision>78</cp:revision>
  <dcterms:created xsi:type="dcterms:W3CDTF">2021-06-20T10:26:49Z</dcterms:created>
  <dcterms:modified xsi:type="dcterms:W3CDTF">2021-06-29T00:51:58Z</dcterms:modified>
</cp:coreProperties>
</file>